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85" r:id="rId1"/>
    <p:sldMasterId id="2147483999" r:id="rId2"/>
    <p:sldMasterId id="2147484013" r:id="rId3"/>
    <p:sldMasterId id="2147484027" r:id="rId4"/>
    <p:sldMasterId id="2147484068" r:id="rId5"/>
  </p:sldMasterIdLst>
  <p:notesMasterIdLst>
    <p:notesMasterId r:id="rId64"/>
  </p:notesMasterIdLst>
  <p:handoutMasterIdLst>
    <p:handoutMasterId r:id="rId65"/>
  </p:handoutMasterIdLst>
  <p:sldIdLst>
    <p:sldId id="466" r:id="rId6"/>
    <p:sldId id="468" r:id="rId7"/>
    <p:sldId id="469" r:id="rId8"/>
    <p:sldId id="470" r:id="rId9"/>
    <p:sldId id="473" r:id="rId10"/>
    <p:sldId id="474" r:id="rId11"/>
    <p:sldId id="475" r:id="rId12"/>
    <p:sldId id="476" r:id="rId13"/>
    <p:sldId id="477" r:id="rId14"/>
    <p:sldId id="478" r:id="rId15"/>
    <p:sldId id="504" r:id="rId16"/>
    <p:sldId id="507" r:id="rId17"/>
    <p:sldId id="508" r:id="rId18"/>
    <p:sldId id="509" r:id="rId19"/>
    <p:sldId id="526" r:id="rId20"/>
    <p:sldId id="515" r:id="rId21"/>
    <p:sldId id="513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53" r:id="rId32"/>
    <p:sldId id="556" r:id="rId33"/>
    <p:sldId id="555" r:id="rId34"/>
    <p:sldId id="558" r:id="rId35"/>
    <p:sldId id="557" r:id="rId36"/>
    <p:sldId id="559" r:id="rId37"/>
    <p:sldId id="527" r:id="rId38"/>
    <p:sldId id="528" r:id="rId39"/>
    <p:sldId id="530" r:id="rId40"/>
    <p:sldId id="534" r:id="rId41"/>
    <p:sldId id="547" r:id="rId42"/>
    <p:sldId id="552" r:id="rId43"/>
    <p:sldId id="560" r:id="rId44"/>
    <p:sldId id="561" r:id="rId45"/>
    <p:sldId id="535" r:id="rId46"/>
    <p:sldId id="548" r:id="rId47"/>
    <p:sldId id="551" r:id="rId48"/>
    <p:sldId id="539" r:id="rId49"/>
    <p:sldId id="531" r:id="rId50"/>
    <p:sldId id="532" r:id="rId51"/>
    <p:sldId id="550" r:id="rId52"/>
    <p:sldId id="538" r:id="rId53"/>
    <p:sldId id="540" r:id="rId54"/>
    <p:sldId id="529" r:id="rId55"/>
    <p:sldId id="542" r:id="rId56"/>
    <p:sldId id="544" r:id="rId57"/>
    <p:sldId id="545" r:id="rId58"/>
    <p:sldId id="549" r:id="rId59"/>
    <p:sldId id="562" r:id="rId60"/>
    <p:sldId id="533" r:id="rId61"/>
    <p:sldId id="536" r:id="rId62"/>
    <p:sldId id="546" r:id="rId63"/>
  </p:sldIdLst>
  <p:sldSz cx="9144000" cy="6858000" type="screen4x3"/>
  <p:notesSz cx="6797675" cy="9926638"/>
  <p:custShowLst>
    <p:custShow name="ANdy_01" id="0">
      <p:sldLst/>
    </p:custShow>
  </p:custShowLst>
  <p:defaultTextStyle>
    <a:defPPr>
      <a:defRPr lang="zh-TW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C0C0C0"/>
    <a:srgbClr val="FEFFE5"/>
    <a:srgbClr val="FFFFCC"/>
    <a:srgbClr val="FDD451"/>
    <a:srgbClr val="CE9D02"/>
    <a:srgbClr val="FCFFC5"/>
    <a:srgbClr val="FDF0C7"/>
    <a:srgbClr val="0000FF"/>
    <a:srgbClr val="54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7861" autoAdjust="0"/>
  </p:normalViewPr>
  <p:slideViewPr>
    <p:cSldViewPr>
      <p:cViewPr varScale="1">
        <p:scale>
          <a:sx n="112" d="100"/>
          <a:sy n="112" d="100"/>
        </p:scale>
        <p:origin x="10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026"/>
            <a:ext cx="2944813" cy="4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026"/>
            <a:ext cx="2944812" cy="4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fld id="{C9EC0EE6-53FB-4603-8FB3-457787F98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69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163" cy="4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1"/>
            <a:ext cx="2949575" cy="4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73113"/>
            <a:ext cx="4951413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21109"/>
            <a:ext cx="4970462" cy="44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217"/>
            <a:ext cx="2951163" cy="4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2217"/>
            <a:ext cx="2949575" cy="4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ahoma" pitchFamily="34" charset="0"/>
              </a:defRPr>
            </a:lvl1pPr>
          </a:lstStyle>
          <a:p>
            <a:pPr>
              <a:defRPr/>
            </a:pPr>
            <a:fld id="{216DC5AD-BAB0-4C75-AB63-5267C9E8EB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726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DC5AD-BAB0-4C75-AB63-5267C9E8EB6C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1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E0CE-ACE9-408D-A333-F5F3EA83BC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648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AD1-40E0-40AE-9C69-B056793331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011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1F67-F509-4048-A069-96F2997CC3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3792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F0A-BA0A-4A37-93B9-2AB950224E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719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BEE8-8899-4FBA-AFA7-E354ACC46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4021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E0CE-ACE9-408D-A333-F5F3EA83BC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4297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80D8-5669-4514-8D65-B5F6DBB412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5447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9635-45C0-4E07-B1A8-FF67BBCF56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26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12F-11C3-4F22-B125-0434EDC1547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7824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5C94-6EFF-4E77-A186-4B51CED5C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3487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171C-0909-48D6-A3E3-580FDEE02D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9326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80D8-5669-4514-8D65-B5F6DBB412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8496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FCEB-42C8-40C7-B717-2DD8663CFC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6376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060-BAD7-4B9A-9461-ED9C02B601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296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F77-58B8-4084-89EA-35B8F34BCA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69695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AD1-40E0-40AE-9C69-B056793331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4433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1F67-F509-4048-A069-96F2997CC3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30246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F0A-BA0A-4A37-93B9-2AB950224E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7823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BEE8-8899-4FBA-AFA7-E354ACC46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7790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E0CE-ACE9-408D-A333-F5F3EA83BC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888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80D8-5669-4514-8D65-B5F6DBB412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77831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9635-45C0-4E07-B1A8-FF67BBCF56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9192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9635-45C0-4E07-B1A8-FF67BBCF56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1511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12F-11C3-4F22-B125-0434EDC1547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8649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5C94-6EFF-4E77-A186-4B51CED5C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2433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171C-0909-48D6-A3E3-580FDEE02D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1815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FCEB-42C8-40C7-B717-2DD8663CFC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800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060-BAD7-4B9A-9461-ED9C02B601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8804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F77-58B8-4084-89EA-35B8F34BCA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023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AD1-40E0-40AE-9C69-B056793331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34451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1F67-F509-4048-A069-96F2997CC3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5751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F0A-BA0A-4A37-93B9-2AB950224E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567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BEE8-8899-4FBA-AFA7-E354ACC46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61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12F-11C3-4F22-B125-0434EDC1547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69930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E0CE-ACE9-408D-A333-F5F3EA83BC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6255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80D8-5669-4514-8D65-B5F6DBB412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01150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9635-45C0-4E07-B1A8-FF67BBCF56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5806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12F-11C3-4F22-B125-0434EDC1547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8843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5C94-6EFF-4E77-A186-4B51CED5C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53351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171C-0909-48D6-A3E3-580FDEE02D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2682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FCEB-42C8-40C7-B717-2DD8663CFC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3579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060-BAD7-4B9A-9461-ED9C02B601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9578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F77-58B8-4084-89EA-35B8F34BCA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22125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AD1-40E0-40AE-9C69-B056793331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2817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5C94-6EFF-4E77-A186-4B51CED5C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36339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1F67-F509-4048-A069-96F2997CC3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78440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F0A-BA0A-4A37-93B9-2AB950224E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13739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BEE8-8899-4FBA-AFA7-E354ACC46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8692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E0CE-ACE9-408D-A333-F5F3EA83BC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7191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80D8-5669-4514-8D65-B5F6DBB412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267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9635-45C0-4E07-B1A8-FF67BBCF56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93239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12F-11C3-4F22-B125-0434EDC1547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56301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5C94-6EFF-4E77-A186-4B51CED5C3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07748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171C-0909-48D6-A3E3-580FDEE02D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74411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FCEB-42C8-40C7-B717-2DD8663CFC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079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171C-0909-48D6-A3E3-580FDEE02D8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43201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060-BAD7-4B9A-9461-ED9C02B601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35648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F77-58B8-4084-89EA-35B8F34BCA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55294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8AD1-40E0-40AE-9C69-B0567933312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5621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1F67-F509-4048-A069-96F2997CC3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72405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F0A-BA0A-4A37-93B9-2AB950224E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77698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BEE8-8899-4FBA-AFA7-E354ACC46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812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FCEB-42C8-40C7-B717-2DD8663CFC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6523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060-BAD7-4B9A-9461-ED9C02B601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959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4F77-58B8-4084-89EA-35B8F34BCA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242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E0015D73-C88E-40C4-A39F-CC7EC9B3D9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8" name="Rectangle 8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3" name="Rectangle 1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4" name="Rectangle 15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1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7" name="Rectangle 1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7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E0015D73-C88E-40C4-A39F-CC7EC9B3D9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8" name="Rectangle 8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3" name="Rectangle 1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4" name="Rectangle 15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1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7" name="Rectangle 1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2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E0015D73-C88E-40C4-A39F-CC7EC9B3D9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8" name="Rectangle 8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3" name="Rectangle 1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4" name="Rectangle 15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1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7" name="Rectangle 1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5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E0015D73-C88E-40C4-A39F-CC7EC9B3D9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8" name="Rectangle 8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3" name="Rectangle 1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4" name="Rectangle 15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1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7" name="Rectangle 1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pPr>
              <a:defRPr/>
            </a:pPr>
            <a:fld id="{E0015D73-C88E-40C4-A39F-CC7EC9B3D98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8" name="Rectangle 8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657225"/>
            <a:ext cx="1152525" cy="896938"/>
            <a:chOff x="80" y="692"/>
            <a:chExt cx="726" cy="565"/>
          </a:xfrm>
        </p:grpSpPr>
        <p:sp>
          <p:nvSpPr>
            <p:cNvPr id="1033" name="Rectangle 1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4" name="Rectangle 15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1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7" name="Rectangle 1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zh-TW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4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media" Target="file:///C:\Documents%20and%20Settings\steven\&#26700;&#38754;\&#26032;&#36039;&#26009;&#22846;\LOVED.WAV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C:\Documents%20and%20Settings\steven\&#26700;&#38754;\&#26032;&#36039;&#26009;&#22846;\miss.wav" TargetMode="External"/><Relationship Id="rId1" Type="http://schemas.microsoft.com/office/2007/relationships/media" Target="file:///C:\Documents%20and%20Settings\steven\&#26700;&#38754;\&#26032;&#36039;&#26009;&#22846;\miss.wav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4" Type="http://schemas.openxmlformats.org/officeDocument/2006/relationships/audio" Target="file:///C:\Documents%20and%20Settings\steven\&#26700;&#38754;\&#26032;&#36039;&#26009;&#22846;\LOVED.WAV" TargetMode="Externa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file:///\\dc1\f\&#26283;&#23384;2&#22825;&#21312;\2010%20&#20844;&#21496;&#31777;&#20171;powerpoint\cute2.wav" TargetMode="External"/><Relationship Id="rId1" Type="http://schemas.microsoft.com/office/2007/relationships/media" Target="file:///\\dc1\f\&#26283;&#23384;2&#22825;&#21312;\2010%20&#20844;&#21496;&#31777;&#20171;powerpoint\cute2.wav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6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04813"/>
            <a:ext cx="5945188" cy="6238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err="1">
                <a:solidFill>
                  <a:srgbClr val="FFFFCC"/>
                </a:solidFill>
              </a:rPr>
              <a:t>Gredmann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3200" b="1" dirty="0">
                <a:solidFill>
                  <a:srgbClr val="FFFFCC"/>
                </a:solidFill>
                <a:latin typeface="Times New Roman" pitchFamily="18" charset="0"/>
              </a:rPr>
              <a:t>Group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156498" y="1102752"/>
            <a:ext cx="385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Subsidiary</a:t>
            </a:r>
            <a:endParaRPr lang="en-US" altLang="zh-TW" sz="2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59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3057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30480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14050" y="1605989"/>
            <a:ext cx="3993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8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Taiwan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-13253" y="2603852"/>
            <a:ext cx="3997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Gredium</a:t>
            </a:r>
            <a:r>
              <a:rPr lang="en-US" altLang="zh-TW" sz="28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Material Co.,</a:t>
            </a:r>
          </a:p>
        </p:txBody>
      </p:sp>
      <p:sp>
        <p:nvSpPr>
          <p:cNvPr id="259090" name="Text Box 18"/>
          <p:cNvSpPr txBox="1">
            <a:spLocks noChangeArrowheads="1"/>
          </p:cNvSpPr>
          <p:nvPr/>
        </p:nvSpPr>
        <p:spPr bwMode="auto">
          <a:xfrm>
            <a:off x="-13253" y="2142187"/>
            <a:ext cx="3940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eaLnBrk="1" hangingPunct="1">
              <a:spcBef>
                <a:spcPct val="50000"/>
              </a:spcBef>
              <a:buFontTx/>
              <a:buNone/>
              <a:defRPr kumimoji="1" sz="2400" b="1">
                <a:solidFill>
                  <a:srgbClr val="FFFFFF"/>
                </a:solidFill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/>
            </a:lvl2pPr>
            <a:lvl3pPr marL="1143000" indent="-228600" algn="l">
              <a:spcBef>
                <a:spcPct val="20000"/>
              </a:spcBef>
              <a:buChar char="•"/>
              <a:defRPr kumimoji="1" sz="2400"/>
            </a:lvl3pPr>
            <a:lvl4pPr marL="1600200" indent="-228600" algn="l">
              <a:spcBef>
                <a:spcPct val="20000"/>
              </a:spcBef>
              <a:buChar char="–"/>
              <a:defRPr kumimoji="1" sz="2000"/>
            </a:lvl4pPr>
            <a:lvl5pPr marL="2057400" indent="-228600" algn="l">
              <a:spcBef>
                <a:spcPct val="20000"/>
              </a:spcBef>
              <a:buChar char="»"/>
              <a:defRPr kumimoji="1"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9pPr>
          </a:lstStyle>
          <a:p>
            <a:r>
              <a:rPr lang="en-US" altLang="zh-TW" dirty="0"/>
              <a:t>  </a:t>
            </a:r>
            <a:r>
              <a:rPr lang="en-US" altLang="zh-TW" dirty="0" err="1"/>
              <a:t>Gredmann</a:t>
            </a:r>
            <a:r>
              <a:rPr lang="en-US" altLang="zh-TW" dirty="0"/>
              <a:t> </a:t>
            </a:r>
            <a:r>
              <a:rPr lang="en-US" altLang="zh-TW" sz="2000" i="1" dirty="0">
                <a:latin typeface="Times New Roman" pitchFamily="18" charset="0"/>
              </a:rPr>
              <a:t>HongKong</a:t>
            </a:r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>
            <a:off x="323528" y="6139680"/>
            <a:ext cx="3851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FFFFFF"/>
                </a:solidFill>
              </a:rPr>
              <a:t>                   </a:t>
            </a:r>
            <a:endParaRPr lang="en-US" altLang="zh-TW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8450" name="Picture 23" descr="白閃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3" flipH="1">
            <a:off x="3725863" y="92075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98" name="Rectangle 26"/>
          <p:cNvSpPr>
            <a:spLocks noChangeArrowheads="1"/>
          </p:cNvSpPr>
          <p:nvPr/>
        </p:nvSpPr>
        <p:spPr bwMode="auto">
          <a:xfrm>
            <a:off x="8305800" y="6597650"/>
            <a:ext cx="9731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C0C0C0"/>
                </a:solidFill>
              </a:rPr>
              <a:t>Gredmann</a:t>
            </a:r>
          </a:p>
        </p:txBody>
      </p:sp>
      <p:pic>
        <p:nvPicPr>
          <p:cNvPr id="25910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48038" y="2787650"/>
            <a:ext cx="3140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6018213" y="1130733"/>
            <a:ext cx="3255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Factory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u="sng" dirty="0">
                <a:solidFill>
                  <a:srgbClr val="FFFFFF"/>
                </a:solidFill>
              </a:rPr>
              <a:t>PU Foam</a:t>
            </a:r>
            <a:r>
              <a:rPr lang="en-US" altLang="zh-TW" sz="2000" b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Korea</a:t>
            </a:r>
            <a:endParaRPr lang="en-US" altLang="zh-TW" sz="2000" b="1" i="1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u="sng" dirty="0">
                <a:solidFill>
                  <a:srgbClr val="FFFFFF"/>
                </a:solidFill>
                <a:cs typeface="Arial" charset="0"/>
              </a:rPr>
              <a:t>Indium</a:t>
            </a:r>
            <a:r>
              <a:rPr lang="en-US" altLang="zh-TW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Taoyuan,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Taiwan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-2181" y="4137377"/>
            <a:ext cx="3875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Shanghai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-17082" y="4599042"/>
            <a:ext cx="388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Shenzhen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-17082" y="3132691"/>
            <a:ext cx="3971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Beijing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A1EEAB65-3DB3-4460-8F56-6C516C6A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89" y="3620916"/>
            <a:ext cx="3971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	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Guangzhou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xmlns="" id="{99E498D2-19C6-491B-AD25-0A37D25F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73" y="5022507"/>
            <a:ext cx="411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err="1">
                <a:solidFill>
                  <a:srgbClr val="FFFFFF"/>
                </a:solidFill>
              </a:rPr>
              <a:t>Takoda</a:t>
            </a:r>
            <a:r>
              <a:rPr lang="en-US" altLang="zh-TW" sz="2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Co.,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A399E863-5137-4F57-9035-A6C2D08A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7" y="5463085"/>
            <a:ext cx="5357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Goldsun</a:t>
            </a: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Material Co.,</a:t>
            </a:r>
          </a:p>
        </p:txBody>
      </p:sp>
    </p:spTree>
    <p:extLst>
      <p:ext uri="{BB962C8B-B14F-4D97-AF65-F5344CB8AC3E}">
        <p14:creationId xmlns:p14="http://schemas.microsoft.com/office/powerpoint/2010/main" val="147719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81"/>
          <p:cNvSpPr>
            <a:spLocks noChangeAspect="1" noChangeArrowheads="1"/>
          </p:cNvSpPr>
          <p:nvPr/>
        </p:nvSpPr>
        <p:spPr bwMode="gray">
          <a:xfrm rot="19015497" flipH="1" flipV="1">
            <a:off x="3051456" y="4602717"/>
            <a:ext cx="1032317" cy="150195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27" name="Rectangle 81"/>
          <p:cNvSpPr>
            <a:spLocks noChangeAspect="1" noChangeArrowheads="1"/>
          </p:cNvSpPr>
          <p:nvPr/>
        </p:nvSpPr>
        <p:spPr bwMode="gray">
          <a:xfrm rot="10553340" flipH="1" flipV="1">
            <a:off x="5152120" y="3822236"/>
            <a:ext cx="1032317" cy="150195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199" name="群組 198"/>
          <p:cNvGrpSpPr>
            <a:grpSpLocks noChangeAspect="1"/>
          </p:cNvGrpSpPr>
          <p:nvPr/>
        </p:nvGrpSpPr>
        <p:grpSpPr>
          <a:xfrm rot="480000">
            <a:off x="3392022" y="3081236"/>
            <a:ext cx="2019663" cy="2016000"/>
            <a:chOff x="5406047" y="3983281"/>
            <a:chExt cx="2284413" cy="2280272"/>
          </a:xfrm>
        </p:grpSpPr>
        <p:sp>
          <p:nvSpPr>
            <p:cNvPr id="200" name="Oval 2"/>
            <p:cNvSpPr>
              <a:spLocks noChangeArrowheads="1"/>
            </p:cNvSpPr>
            <p:nvPr/>
          </p:nvSpPr>
          <p:spPr bwMode="gray">
            <a:xfrm rot="21085118">
              <a:off x="5406047" y="5633316"/>
              <a:ext cx="2284413" cy="63023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1" name="Oval 5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21085118">
              <a:off x="5453016" y="3983281"/>
              <a:ext cx="1943100" cy="1939925"/>
            </a:xfrm>
            <a:prstGeom prst="ellipse">
              <a:avLst/>
            </a:prstGeom>
            <a:solidFill>
              <a:srgbClr val="CE9D02"/>
            </a:soli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2" name="Oval 6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21085118">
              <a:off x="5474329" y="3991978"/>
              <a:ext cx="1895707" cy="1890948"/>
            </a:xfrm>
            <a:prstGeom prst="ellipse">
              <a:avLst/>
            </a:prstGeom>
            <a:gradFill flip="none" rotWithShape="1">
              <a:gsLst>
                <a:gs pos="0">
                  <a:srgbClr val="FCFFC5">
                    <a:shade val="30000"/>
                    <a:satMod val="115000"/>
                  </a:srgbClr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CFFC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3" name="Oval 7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21085118">
              <a:off x="5492413" y="4019378"/>
              <a:ext cx="1800922" cy="1765310"/>
            </a:xfrm>
            <a:prstGeom prst="ellipse">
              <a:avLst/>
            </a:prstGeom>
            <a:gradFill flip="none" rotWithShape="1">
              <a:gsLst>
                <a:gs pos="0">
                  <a:srgbClr val="CE9D02">
                    <a:shade val="30000"/>
                    <a:satMod val="115000"/>
                  </a:srgbClr>
                </a:gs>
                <a:gs pos="86000">
                  <a:srgbClr val="FDD451">
                    <a:lumMod val="76000"/>
                    <a:alpha val="48000"/>
                  </a:srgbClr>
                </a:gs>
                <a:gs pos="100000">
                  <a:srgbClr val="CE9D0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4" name="Oval 8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 rot="21085118">
              <a:off x="5577985" y="4067079"/>
              <a:ext cx="1600580" cy="1433117"/>
            </a:xfrm>
            <a:prstGeom prst="ellipse">
              <a:avLst/>
            </a:prstGeom>
            <a:gradFill flip="none" rotWithShape="1">
              <a:gsLst>
                <a:gs pos="0">
                  <a:srgbClr val="FDD451"/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EFFE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FEFFE5"/>
                </a:solidFill>
              </a:endParaRPr>
            </a:p>
          </p:txBody>
        </p:sp>
        <p:sp>
          <p:nvSpPr>
            <p:cNvPr id="205" name="Rectangl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21085118">
              <a:off x="5497621" y="4491787"/>
              <a:ext cx="1800225" cy="86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Equipment Group</a:t>
              </a:r>
            </a:p>
          </p:txBody>
        </p:sp>
      </p:grpSp>
      <p:sp>
        <p:nvSpPr>
          <p:cNvPr id="24579" name="Rectangle 74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49002" name="Rectangle 170"/>
          <p:cNvSpPr>
            <a:spLocks noChangeArrowheads="1"/>
          </p:cNvSpPr>
          <p:nvPr/>
        </p:nvSpPr>
        <p:spPr bwMode="auto">
          <a:xfrm>
            <a:off x="101600" y="125413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192" name="群組 191"/>
          <p:cNvGrpSpPr>
            <a:grpSpLocks noChangeAspect="1"/>
          </p:cNvGrpSpPr>
          <p:nvPr/>
        </p:nvGrpSpPr>
        <p:grpSpPr>
          <a:xfrm rot="480000">
            <a:off x="5911818" y="2855681"/>
            <a:ext cx="2163921" cy="2160000"/>
            <a:chOff x="5406047" y="3983281"/>
            <a:chExt cx="2284413" cy="2280272"/>
          </a:xfrm>
        </p:grpSpPr>
        <p:sp>
          <p:nvSpPr>
            <p:cNvPr id="193" name="Oval 2"/>
            <p:cNvSpPr>
              <a:spLocks noChangeArrowheads="1"/>
            </p:cNvSpPr>
            <p:nvPr/>
          </p:nvSpPr>
          <p:spPr bwMode="gray">
            <a:xfrm rot="21085118">
              <a:off x="5406047" y="5633316"/>
              <a:ext cx="2284413" cy="63023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4" name="Oval 5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53016" y="3983281"/>
              <a:ext cx="1943100" cy="1939925"/>
            </a:xfrm>
            <a:prstGeom prst="ellipse">
              <a:avLst/>
            </a:prstGeom>
            <a:solidFill>
              <a:srgbClr val="CE9D02"/>
            </a:soli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5" name="Oval 6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74329" y="3991978"/>
              <a:ext cx="1895707" cy="1890948"/>
            </a:xfrm>
            <a:prstGeom prst="ellipse">
              <a:avLst/>
            </a:prstGeom>
            <a:gradFill flip="none" rotWithShape="1">
              <a:gsLst>
                <a:gs pos="0">
                  <a:srgbClr val="FCFFC5">
                    <a:shade val="30000"/>
                    <a:satMod val="115000"/>
                  </a:srgbClr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CFFC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6" name="Oval 7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92413" y="4019378"/>
              <a:ext cx="1800922" cy="1765310"/>
            </a:xfrm>
            <a:prstGeom prst="ellipse">
              <a:avLst/>
            </a:prstGeom>
            <a:gradFill flip="none" rotWithShape="1">
              <a:gsLst>
                <a:gs pos="0">
                  <a:srgbClr val="CE9D02">
                    <a:shade val="30000"/>
                    <a:satMod val="115000"/>
                  </a:srgbClr>
                </a:gs>
                <a:gs pos="86000">
                  <a:srgbClr val="FDD451">
                    <a:lumMod val="76000"/>
                    <a:alpha val="48000"/>
                  </a:srgbClr>
                </a:gs>
                <a:gs pos="100000">
                  <a:srgbClr val="CE9D0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7" name="Oval 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577985" y="4067079"/>
              <a:ext cx="1600580" cy="1433117"/>
            </a:xfrm>
            <a:prstGeom prst="ellipse">
              <a:avLst/>
            </a:prstGeom>
            <a:gradFill flip="none" rotWithShape="1">
              <a:gsLst>
                <a:gs pos="0">
                  <a:srgbClr val="FDD451"/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EFFE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FEFFE5"/>
                </a:solidFill>
              </a:endParaRPr>
            </a:p>
          </p:txBody>
        </p:sp>
        <p:sp>
          <p:nvSpPr>
            <p:cNvPr id="198" name="Rectangle 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21085118">
              <a:off x="5584690" y="4528872"/>
              <a:ext cx="1800225" cy="86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High Heat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Equipment Div.</a:t>
              </a:r>
            </a:p>
          </p:txBody>
        </p:sp>
      </p:grpSp>
      <p:grpSp>
        <p:nvGrpSpPr>
          <p:cNvPr id="76" name="群組 75"/>
          <p:cNvGrpSpPr>
            <a:grpSpLocks noChangeAspect="1"/>
          </p:cNvGrpSpPr>
          <p:nvPr/>
        </p:nvGrpSpPr>
        <p:grpSpPr>
          <a:xfrm rot="480000">
            <a:off x="1836252" y="4585314"/>
            <a:ext cx="2163922" cy="2160000"/>
            <a:chOff x="5406047" y="3983281"/>
            <a:chExt cx="2284413" cy="2280272"/>
          </a:xfrm>
        </p:grpSpPr>
        <p:sp>
          <p:nvSpPr>
            <p:cNvPr id="77" name="Oval 2"/>
            <p:cNvSpPr>
              <a:spLocks noChangeArrowheads="1"/>
            </p:cNvSpPr>
            <p:nvPr/>
          </p:nvSpPr>
          <p:spPr bwMode="gray">
            <a:xfrm rot="21085118">
              <a:off x="5406047" y="5633316"/>
              <a:ext cx="2284413" cy="63023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8" name="Oval 5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53016" y="3983281"/>
              <a:ext cx="1943100" cy="1939925"/>
            </a:xfrm>
            <a:prstGeom prst="ellipse">
              <a:avLst/>
            </a:prstGeom>
            <a:solidFill>
              <a:srgbClr val="CE9D02"/>
            </a:soli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9" name="Oval 6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74329" y="3991978"/>
              <a:ext cx="1895707" cy="1890948"/>
            </a:xfrm>
            <a:prstGeom prst="ellipse">
              <a:avLst/>
            </a:prstGeom>
            <a:gradFill flip="none" rotWithShape="1">
              <a:gsLst>
                <a:gs pos="0">
                  <a:srgbClr val="FCFFC5">
                    <a:shade val="30000"/>
                    <a:satMod val="115000"/>
                  </a:srgbClr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CFFC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Oval 7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92413" y="4019378"/>
              <a:ext cx="1800922" cy="1765310"/>
            </a:xfrm>
            <a:prstGeom prst="ellipse">
              <a:avLst/>
            </a:prstGeom>
            <a:gradFill flip="none" rotWithShape="1">
              <a:gsLst>
                <a:gs pos="0">
                  <a:srgbClr val="CE9D02">
                    <a:shade val="30000"/>
                    <a:satMod val="115000"/>
                  </a:srgbClr>
                </a:gs>
                <a:gs pos="86000">
                  <a:srgbClr val="FDD451">
                    <a:lumMod val="76000"/>
                    <a:alpha val="48000"/>
                  </a:srgbClr>
                </a:gs>
                <a:gs pos="100000">
                  <a:srgbClr val="CE9D0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" name="Oval 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577985" y="4067079"/>
              <a:ext cx="1600580" cy="1433117"/>
            </a:xfrm>
            <a:prstGeom prst="ellipse">
              <a:avLst/>
            </a:prstGeom>
            <a:gradFill flip="none" rotWithShape="1">
              <a:gsLst>
                <a:gs pos="0">
                  <a:srgbClr val="FDD451"/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EFFE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FEFFE5"/>
                </a:solidFill>
              </a:endParaRPr>
            </a:p>
          </p:txBody>
        </p:sp>
        <p:sp>
          <p:nvSpPr>
            <p:cNvPr id="82" name="Rectangle 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21085118">
              <a:off x="5493192" y="4456680"/>
              <a:ext cx="1903836" cy="86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Semiconductor Equipment Div.</a:t>
              </a:r>
            </a:p>
          </p:txBody>
        </p:sp>
      </p:grpSp>
      <p:sp>
        <p:nvSpPr>
          <p:cNvPr id="130" name="Rectangle 81"/>
          <p:cNvSpPr>
            <a:spLocks noChangeAspect="1" noChangeArrowheads="1"/>
          </p:cNvSpPr>
          <p:nvPr/>
        </p:nvSpPr>
        <p:spPr bwMode="gray">
          <a:xfrm rot="3235575" flipH="1" flipV="1">
            <a:off x="3116784" y="2664243"/>
            <a:ext cx="1032317" cy="150195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139" name="群組 138"/>
          <p:cNvGrpSpPr>
            <a:grpSpLocks noChangeAspect="1"/>
          </p:cNvGrpSpPr>
          <p:nvPr/>
        </p:nvGrpSpPr>
        <p:grpSpPr>
          <a:xfrm rot="480000">
            <a:off x="2191498" y="1056922"/>
            <a:ext cx="2163922" cy="2160000"/>
            <a:chOff x="5406047" y="3983281"/>
            <a:chExt cx="2284413" cy="2280272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gray">
            <a:xfrm rot="21085118">
              <a:off x="5406047" y="5633316"/>
              <a:ext cx="2284413" cy="630237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1" name="Oval 5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53016" y="3983281"/>
              <a:ext cx="1943100" cy="1939925"/>
            </a:xfrm>
            <a:prstGeom prst="ellipse">
              <a:avLst/>
            </a:prstGeom>
            <a:solidFill>
              <a:srgbClr val="CE9D02"/>
            </a:soli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2" name="Oval 6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74329" y="3991978"/>
              <a:ext cx="1895707" cy="1890948"/>
            </a:xfrm>
            <a:prstGeom prst="ellipse">
              <a:avLst/>
            </a:prstGeom>
            <a:gradFill flip="none" rotWithShape="1">
              <a:gsLst>
                <a:gs pos="0">
                  <a:srgbClr val="FCFFC5">
                    <a:shade val="30000"/>
                    <a:satMod val="115000"/>
                  </a:srgbClr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CFFC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" name="Oval 7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492413" y="4019378"/>
              <a:ext cx="1800922" cy="1765310"/>
            </a:xfrm>
            <a:prstGeom prst="ellipse">
              <a:avLst/>
            </a:prstGeom>
            <a:gradFill flip="none" rotWithShape="1">
              <a:gsLst>
                <a:gs pos="0">
                  <a:srgbClr val="CE9D02">
                    <a:shade val="30000"/>
                    <a:satMod val="115000"/>
                  </a:srgbClr>
                </a:gs>
                <a:gs pos="86000">
                  <a:srgbClr val="FDD451">
                    <a:lumMod val="76000"/>
                    <a:alpha val="48000"/>
                  </a:srgbClr>
                </a:gs>
                <a:gs pos="100000">
                  <a:srgbClr val="CE9D0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" name="Oval 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 rot="21085118">
              <a:off x="5577985" y="4067079"/>
              <a:ext cx="1600580" cy="1433117"/>
            </a:xfrm>
            <a:prstGeom prst="ellipse">
              <a:avLst/>
            </a:prstGeom>
            <a:gradFill flip="none" rotWithShape="1">
              <a:gsLst>
                <a:gs pos="0">
                  <a:srgbClr val="FDD451"/>
                </a:gs>
                <a:gs pos="50000">
                  <a:srgbClr val="FCFFC5">
                    <a:shade val="67500"/>
                    <a:satMod val="115000"/>
                  </a:srgbClr>
                </a:gs>
                <a:gs pos="100000">
                  <a:srgbClr val="FEFFE5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FEFFE5"/>
                </a:solidFill>
              </a:endParaRPr>
            </a:p>
          </p:txBody>
        </p:sp>
        <p:sp>
          <p:nvSpPr>
            <p:cNvPr id="145" name="Rectangle 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21085118">
              <a:off x="5487559" y="4420197"/>
              <a:ext cx="1800225" cy="86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Flexible Material &amp; Tools Div.</a:t>
              </a:r>
            </a:p>
          </p:txBody>
        </p:sp>
      </p:grpSp>
      <p:grpSp>
        <p:nvGrpSpPr>
          <p:cNvPr id="336" name="群組 335">
            <a:extLst>
              <a:ext uri="{FF2B5EF4-FFF2-40B4-BE49-F238E27FC236}">
                <a16:creationId xmlns:a16="http://schemas.microsoft.com/office/drawing/2014/main" xmlns="" id="{9F111C03-770D-4322-9140-E91F4B282D6D}"/>
              </a:ext>
            </a:extLst>
          </p:cNvPr>
          <p:cNvGrpSpPr/>
          <p:nvPr/>
        </p:nvGrpSpPr>
        <p:grpSpPr>
          <a:xfrm>
            <a:off x="7205021" y="5368636"/>
            <a:ext cx="1978186" cy="1552159"/>
            <a:chOff x="764066" y="927262"/>
            <a:chExt cx="1978186" cy="1552159"/>
          </a:xfrm>
        </p:grpSpPr>
        <p:grpSp>
          <p:nvGrpSpPr>
            <p:cNvPr id="337" name="群組 336">
              <a:extLst>
                <a:ext uri="{FF2B5EF4-FFF2-40B4-BE49-F238E27FC236}">
                  <a16:creationId xmlns:a16="http://schemas.microsoft.com/office/drawing/2014/main" xmlns="" id="{7D38A089-BC91-4B09-96F8-E3177562833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339" name="Group 58">
                <a:extLst>
                  <a:ext uri="{FF2B5EF4-FFF2-40B4-BE49-F238E27FC236}">
                    <a16:creationId xmlns:a16="http://schemas.microsoft.com/office/drawing/2014/main" xmlns="" id="{1412FACF-A7A7-4EE5-B0F2-50C3A5456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377" name="Oval 2">
                  <a:extLst>
                    <a:ext uri="{FF2B5EF4-FFF2-40B4-BE49-F238E27FC236}">
                      <a16:creationId xmlns:a16="http://schemas.microsoft.com/office/drawing/2014/main" xmlns="" id="{E9889F72-9505-43FB-84F0-06D54EEB9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8" name="Group 3">
                  <a:extLst>
                    <a:ext uri="{FF2B5EF4-FFF2-40B4-BE49-F238E27FC236}">
                      <a16:creationId xmlns:a16="http://schemas.microsoft.com/office/drawing/2014/main" xmlns="" id="{F9986150-FBEB-4DB8-971C-46064E396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379" name="Group 4">
                    <a:extLst>
                      <a:ext uri="{FF2B5EF4-FFF2-40B4-BE49-F238E27FC236}">
                        <a16:creationId xmlns:a16="http://schemas.microsoft.com/office/drawing/2014/main" xmlns="" id="{8AA84948-43E3-4FD4-B902-DD1BB96087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381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C88FF60-56A4-4643-A70F-BBCEAC7A2D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2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3AA3CFB1-4326-4C84-BC6A-8F0FC5F02C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3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8AED86BA-57B7-455D-B854-EDE1AC508A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4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865170D-A838-4961-9173-8979AF8704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80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E56CDFE0-236B-424B-A466-FC867153A2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340" name="Group 42">
                <a:extLst>
                  <a:ext uri="{FF2B5EF4-FFF2-40B4-BE49-F238E27FC236}">
                    <a16:creationId xmlns:a16="http://schemas.microsoft.com/office/drawing/2014/main" xmlns="" id="{56707135-5AC6-4F33-8D8F-A95AFC3A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369" name="Group 41">
                  <a:extLst>
                    <a:ext uri="{FF2B5EF4-FFF2-40B4-BE49-F238E27FC236}">
                      <a16:creationId xmlns:a16="http://schemas.microsoft.com/office/drawing/2014/main" xmlns="" id="{3BBDA4DB-7AFE-487D-A9D9-5536B0BD1B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371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06E43573-C15D-48C6-98FF-23C9F45430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2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906F83EC-7DFD-4B6B-9904-9C983E40A2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73" name="Group 13">
                    <a:extLst>
                      <a:ext uri="{FF2B5EF4-FFF2-40B4-BE49-F238E27FC236}">
                        <a16:creationId xmlns:a16="http://schemas.microsoft.com/office/drawing/2014/main" xmlns="" id="{6CD64CA5-B62A-4749-9B3C-8E42AA0F90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374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297679A1-AF59-4623-B297-31BA334D6C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75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5C2BF125-E866-4684-A9BB-86B2016C6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76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CA22BE8-A3F0-428A-94C9-72E0F2BABD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70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A28BB25E-301C-4129-983B-17CD34E95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341" name="Group 18">
                <a:extLst>
                  <a:ext uri="{FF2B5EF4-FFF2-40B4-BE49-F238E27FC236}">
                    <a16:creationId xmlns:a16="http://schemas.microsoft.com/office/drawing/2014/main" xmlns="" id="{0C0D1954-464D-45C1-B6EC-2A3C467944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361" name="Group 19">
                  <a:extLst>
                    <a:ext uri="{FF2B5EF4-FFF2-40B4-BE49-F238E27FC236}">
                      <a16:creationId xmlns:a16="http://schemas.microsoft.com/office/drawing/2014/main" xmlns="" id="{EB5666A7-4C6C-4F4D-9EA0-41B91B06DB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363" name="Oval 20">
                    <a:extLst>
                      <a:ext uri="{FF2B5EF4-FFF2-40B4-BE49-F238E27FC236}">
                        <a16:creationId xmlns:a16="http://schemas.microsoft.com/office/drawing/2014/main" xmlns="" id="{1EAFB8D0-94DA-4933-BDC2-A87BC55392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64" name="Group 21">
                    <a:extLst>
                      <a:ext uri="{FF2B5EF4-FFF2-40B4-BE49-F238E27FC236}">
                        <a16:creationId xmlns:a16="http://schemas.microsoft.com/office/drawing/2014/main" xmlns="" id="{212A0752-2B8A-4B39-AD56-34D5EA78A0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365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DB07A50-C1B6-4274-A3B1-59AC78D809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66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442240D-A65B-4039-A161-57BA63C24F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67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1823E47-6F72-4599-82E9-6DA5BAFE6F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68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7E11D6F-6E7E-4683-8D04-B25EA340EE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62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D25B93B5-DD45-4427-99BF-79EE05143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342" name="Group 43">
                <a:extLst>
                  <a:ext uri="{FF2B5EF4-FFF2-40B4-BE49-F238E27FC236}">
                    <a16:creationId xmlns:a16="http://schemas.microsoft.com/office/drawing/2014/main" xmlns="" id="{76E9C74D-8282-4C50-8CC3-B691CD5BF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353" name="Group 27">
                  <a:extLst>
                    <a:ext uri="{FF2B5EF4-FFF2-40B4-BE49-F238E27FC236}">
                      <a16:creationId xmlns:a16="http://schemas.microsoft.com/office/drawing/2014/main" xmlns="" id="{96C0FAF6-8082-442C-853A-021ECEE1EB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355" name="Oval 28">
                    <a:extLst>
                      <a:ext uri="{FF2B5EF4-FFF2-40B4-BE49-F238E27FC236}">
                        <a16:creationId xmlns:a16="http://schemas.microsoft.com/office/drawing/2014/main" xmlns="" id="{717558E2-F107-4566-9F39-F8FC0BCC3B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56" name="Group 29">
                    <a:extLst>
                      <a:ext uri="{FF2B5EF4-FFF2-40B4-BE49-F238E27FC236}">
                        <a16:creationId xmlns:a16="http://schemas.microsoft.com/office/drawing/2014/main" xmlns="" id="{3143B7E7-A106-448F-8ADE-C01AE771CF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357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D322E5B-8967-4EBA-8178-D640A320D2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8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54739D6-A1C5-4E10-9ACF-5D19CE4D84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9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5390C04-ED54-43CE-937E-C81B3C265F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60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B61CB62C-BF64-4060-86FF-5ECC195725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54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42256D54-273C-4DA9-B6F3-BD441595C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343" name="Line 37">
                <a:extLst>
                  <a:ext uri="{FF2B5EF4-FFF2-40B4-BE49-F238E27FC236}">
                    <a16:creationId xmlns:a16="http://schemas.microsoft.com/office/drawing/2014/main" xmlns="" id="{168B386E-FFF9-4D98-9366-A9D4CB160CD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Line 38">
                <a:extLst>
                  <a:ext uri="{FF2B5EF4-FFF2-40B4-BE49-F238E27FC236}">
                    <a16:creationId xmlns:a16="http://schemas.microsoft.com/office/drawing/2014/main" xmlns="" id="{63104CEB-119F-4195-9A03-8B1143BBFDE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Line 39">
                <a:extLst>
                  <a:ext uri="{FF2B5EF4-FFF2-40B4-BE49-F238E27FC236}">
                    <a16:creationId xmlns:a16="http://schemas.microsoft.com/office/drawing/2014/main" xmlns="" id="{FBE245CE-C978-4567-B1F8-B684C22DACFE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6" name="群組 345">
                <a:extLst>
                  <a:ext uri="{FF2B5EF4-FFF2-40B4-BE49-F238E27FC236}">
                    <a16:creationId xmlns:a16="http://schemas.microsoft.com/office/drawing/2014/main" xmlns="" id="{681753EA-AE69-4AE4-8AFF-7EFC7CBD7051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347" name="Oval 2">
                  <a:extLst>
                    <a:ext uri="{FF2B5EF4-FFF2-40B4-BE49-F238E27FC236}">
                      <a16:creationId xmlns:a16="http://schemas.microsoft.com/office/drawing/2014/main" xmlns="" id="{8E4D9D0E-49D3-44F4-9B5B-930A97404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78B8EC1D-D534-4F0C-BE60-D291387E2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CB9BCF40-1901-4C3A-91B2-703267EB8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0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92E0193F-FA2C-4ABB-B209-766C9AB2ED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1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B36216F-EF1A-4DAE-8288-5348D69B5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352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B86CC02-9088-4AEC-A066-76F41BFBA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338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B07114FD-F272-4C66-AE75-AF9B12F1A1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777124" y="1550871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8550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0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60350"/>
            <a:ext cx="8532812" cy="46088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altLang="zh-TW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TW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Agency authorized</a:t>
            </a:r>
            <a:endParaRPr lang="en-US" altLang="zh-TW" sz="1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zh-TW" sz="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eaLnBrk="1" hangingPunct="1">
              <a:defRPr/>
            </a:pPr>
            <a:r>
              <a:rPr lang="en-US" altLang="zh-TW" sz="1800" b="1" dirty="0">
                <a:solidFill>
                  <a:schemeClr val="bg1"/>
                </a:solidFill>
              </a:rPr>
              <a:t>2D Semiconductors -</a:t>
            </a:r>
            <a:r>
              <a:rPr lang="en-US" altLang="zh-TW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2D materials, </a:t>
            </a:r>
            <a:r>
              <a:rPr lang="en-US" altLang="zh-TW" sz="18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vdW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crystals, CVD grown 2D layers</a:t>
            </a:r>
          </a:p>
          <a:p>
            <a:pPr eaLnBrk="1" hangingPunct="1">
              <a:defRPr/>
            </a:pPr>
            <a:r>
              <a:rPr lang="en-US" altLang="zh-TW" sz="1800" b="1" dirty="0" err="1">
                <a:solidFill>
                  <a:schemeClr val="bg1"/>
                </a:solidFill>
              </a:rPr>
              <a:t>Achem</a:t>
            </a:r>
            <a:r>
              <a:rPr lang="en-US" altLang="zh-TW" sz="1800" b="1" dirty="0">
                <a:solidFill>
                  <a:schemeClr val="bg1"/>
                </a:solidFill>
              </a:rPr>
              <a:t> -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Specialty Chemicals</a:t>
            </a:r>
          </a:p>
          <a:p>
            <a:pPr lvl="0" eaLnBrk="1" hangingPunct="1">
              <a:defRPr/>
            </a:pPr>
            <a:r>
              <a:rPr lang="en-US" altLang="zh-TW" sz="1800" b="1" dirty="0">
                <a:solidFill>
                  <a:schemeClr val="bg1"/>
                </a:solidFill>
              </a:rPr>
              <a:t>ACI alloys </a:t>
            </a:r>
            <a:r>
              <a:rPr lang="en-US" altLang="zh-TW" sz="18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altLang="zh-TW" sz="1800" b="1" dirty="0">
                <a:solidFill>
                  <a:schemeClr val="bg1"/>
                </a:solidFill>
              </a:rPr>
              <a:t>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Metals and metal alloys for evaporating, sputtering</a:t>
            </a:r>
          </a:p>
          <a:p>
            <a:pPr lvl="0" eaLnBrk="1" hangingPunct="1">
              <a:defRPr/>
            </a:pPr>
            <a:r>
              <a:rPr lang="en-US" altLang="zh-TW" sz="1800" b="1" dirty="0" err="1">
                <a:solidFill>
                  <a:schemeClr val="bg1"/>
                </a:solidFill>
              </a:rPr>
              <a:t>actnano</a:t>
            </a:r>
            <a:r>
              <a:rPr lang="zh-TW" altLang="en-US" sz="1800" b="1" dirty="0">
                <a:solidFill>
                  <a:schemeClr val="bg1"/>
                </a:solidFill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</a:rPr>
              <a:t>-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coating protects PCBA from water damage and harsh environments</a:t>
            </a:r>
          </a:p>
          <a:p>
            <a:pPr lvl="0" eaLnBrk="1" hangingPunct="1">
              <a:defRPr/>
            </a:pPr>
            <a:r>
              <a:rPr lang="en-US" altLang="zh-TW" sz="1800" b="1" dirty="0" err="1">
                <a:solidFill>
                  <a:schemeClr val="bg1"/>
                </a:solidFill>
              </a:rPr>
              <a:t>Aibest</a:t>
            </a:r>
            <a:r>
              <a:rPr lang="en-US" altLang="zh-TW" sz="1800" b="1" dirty="0">
                <a:solidFill>
                  <a:schemeClr val="bg1"/>
                </a:solidFill>
              </a:rPr>
              <a:t> -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gaming, Bluetooth, sports headsets and earbuds ODM</a:t>
            </a:r>
          </a:p>
          <a:p>
            <a:pPr eaLnBrk="1" hangingPunct="1">
              <a:defRPr/>
            </a:pPr>
            <a:r>
              <a:rPr lang="en-US" altLang="zh-TW" sz="1800" b="1" dirty="0" err="1">
                <a:solidFill>
                  <a:schemeClr val="bg1"/>
                </a:solidFill>
              </a:rPr>
              <a:t>AlzChem</a:t>
            </a:r>
            <a:r>
              <a:rPr lang="en-US" altLang="zh-TW" sz="1800" b="1" dirty="0">
                <a:solidFill>
                  <a:schemeClr val="bg1"/>
                </a:solidFill>
              </a:rPr>
              <a:t> -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silicon nitride for coating on quartz crucible</a:t>
            </a:r>
          </a:p>
          <a:p>
            <a:pPr lvl="0" eaLnBrk="1" hangingPunct="1">
              <a:defRPr/>
            </a:pPr>
            <a:r>
              <a:rPr lang="en-US" altLang="zh-TW" sz="1800" b="1" dirty="0" err="1">
                <a:solidFill>
                  <a:schemeClr val="bg1"/>
                </a:solidFill>
              </a:rPr>
              <a:t>Ansteel</a:t>
            </a:r>
            <a:r>
              <a:rPr lang="zh-TW" altLang="en-US" sz="1800" b="1" dirty="0">
                <a:solidFill>
                  <a:schemeClr val="bg1"/>
                </a:solidFill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</a:rPr>
              <a:t>- </a:t>
            </a:r>
            <a:r>
              <a:rPr lang="en-US" altLang="zh-TW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Iron Powder</a:t>
            </a:r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17D34CF-382C-4129-859C-E4CD4357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48680"/>
            <a:ext cx="9041358" cy="638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+mn-ea"/>
            </a:endParaRP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Astronergy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Solar Module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ATI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Superalloy sheet, foil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AUECC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Electronic Chemical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Auxiliary Agent</a:t>
            </a:r>
            <a:r>
              <a:rPr kumimoji="1" lang="zh-TW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cumene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hydroperoxide (CHP)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Bayi</a:t>
            </a:r>
            <a:r>
              <a:rPr kumimoji="1" lang="en-US" altLang="zh-TW" b="1" dirty="0">
                <a:solidFill>
                  <a:schemeClr val="bg1"/>
                </a:solidFill>
              </a:rPr>
              <a:t> Space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Liquid Crystal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Beier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activated alumina absorbent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sv-SE" altLang="zh-TW" b="1" dirty="0">
                <a:solidFill>
                  <a:schemeClr val="bg1"/>
                </a:solidFill>
              </a:rPr>
              <a:t>Beijing Lirr - </a:t>
            </a:r>
            <a:r>
              <a:rPr kumimoji="1" lang="sv-SE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Refractory materials</a:t>
            </a: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BESA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fr-FR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special alloy, tungsten carbide blade</a:t>
            </a: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Big Moment Technology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power IC for battery management</a:t>
            </a:r>
            <a:endParaRPr kumimoji="1" lang="zh-TW" altLang="zh-TW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8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1A4FE522-B967-4007-8A69-B30DB729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48680"/>
            <a:ext cx="90344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+mn-ea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BMTC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SMD Lamp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Bravotek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PMIC, DC/DC…etc.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Bruker EAS/HST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conductor material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Cambridge Mechatronics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cm824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CanHong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 assemble, sorting, and inspecting </a:t>
            </a:r>
            <a:r>
              <a:rPr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altLang="zh-TW" b="1" dirty="0">
                <a:solidFill>
                  <a:schemeClr val="bg1"/>
                </a:solidFill>
              </a:rPr>
              <a:t>Carbon Composites Inc - </a:t>
            </a:r>
            <a:r>
              <a:rPr lang="fr-FR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insulation, C/C composite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CCT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semiconductor wafer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CDGM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wafer glass, optical glass, and electronic glass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China Glaze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 in glass for automotive and commercial lighting</a:t>
            </a:r>
          </a:p>
        </p:txBody>
      </p:sp>
    </p:spTree>
    <p:extLst>
      <p:ext uri="{BB962C8B-B14F-4D97-AF65-F5344CB8AC3E}">
        <p14:creationId xmlns:p14="http://schemas.microsoft.com/office/powerpoint/2010/main" val="54153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A91683C2-5C99-4E08-AA64-F42BA9A3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9" y="548680"/>
            <a:ext cx="8497515" cy="3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b="1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CHP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Paper for LCD glass substrate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Coherent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Continental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Hose/Push on Hose, Crimping Machine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Control Optics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Aligner Lens, Optical components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  <a:cs typeface="Times New Roman" panose="02020603050405020304" pitchFamily="18" charset="0"/>
              </a:rPr>
              <a:t>Croslene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SBR used for splice to Anode material and copper foil</a:t>
            </a:r>
            <a:endParaRPr kumimoji="1" lang="it-IT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CVT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Crucibles of pyrolytic boron nitride in different sizes and forms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CWTC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 &amp; IC &amp; NCSP lead frame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Daido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steel, Ni/Fe alloy, alloy 42 strip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Darwin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Fine metal mask (FMM)</a:t>
            </a:r>
          </a:p>
        </p:txBody>
      </p:sp>
    </p:spTree>
    <p:extLst>
      <p:ext uri="{BB962C8B-B14F-4D97-AF65-F5344CB8AC3E}">
        <p14:creationId xmlns:p14="http://schemas.microsoft.com/office/powerpoint/2010/main" val="13172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A91683C2-5C99-4E08-AA64-F42BA9A3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9" y="548680"/>
            <a:ext cx="8497515" cy="3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b="1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DBOE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hard coating, AR technology on glass applications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Denka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filler &amp; TFE organic layer for AMOLED encapsulation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DingLong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for LCD coating &amp; Semi PSPI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DNJO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Hybox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FOUP, FOSB, Cassette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  <a:cs typeface="Times New Roman" panose="02020603050405020304" pitchFamily="18" charset="0"/>
              </a:rPr>
              <a:t>Dongjin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Photo Lithography process materials</a:t>
            </a:r>
            <a:endParaRPr kumimoji="1" lang="it-IT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Double Link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wire, alloy wire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Dupont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FCCL/CVL/Adhesive/HK04J applied on server switch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DWC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RGB Photoresist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Dymax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UV Adhesive Material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A91683C2-5C99-4E08-AA64-F42BA9A3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9" y="548680"/>
            <a:ext cx="8497515" cy="3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AA7DC322-4BB4-4106-BD3B-226CEC02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9" y="548680"/>
            <a:ext cx="8649915" cy="397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E&amp;R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Laser Modification/Grooving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Eastman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Gold Film</a:t>
            </a:r>
            <a:endParaRPr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Eclat Forever Technology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MLO tool, S2S laminator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Econy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 Thin Glass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Edison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LED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Elan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 sensor solutions for smartphones, tablets, notebook computers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Eternal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film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Evest</a:t>
            </a:r>
            <a:r>
              <a:rPr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stacking tool, edge blackening tool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Ferroglobe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 powder</a:t>
            </a:r>
          </a:p>
        </p:txBody>
      </p:sp>
    </p:spTree>
    <p:extLst>
      <p:ext uri="{BB962C8B-B14F-4D97-AF65-F5344CB8AC3E}">
        <p14:creationId xmlns:p14="http://schemas.microsoft.com/office/powerpoint/2010/main" val="11818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FineMat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mask (CMM) &amp; Metal film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e-DE" altLang="zh-TW" b="1" dirty="0">
                <a:solidFill>
                  <a:schemeClr val="bg1"/>
                </a:solidFill>
              </a:rPr>
              <a:t>Foxconn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Solar Racking System</a:t>
            </a:r>
            <a:endParaRPr lang="de-DE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FPC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Fingerprints sensor for mobile phones, tablets, computers, locks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Fujian Lightning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SMD Lamp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n-NO" altLang="zh-TW" b="1" dirty="0">
                <a:solidFill>
                  <a:schemeClr val="bg1"/>
                </a:solidFill>
              </a:rPr>
              <a:t>Furuno Electric - </a:t>
            </a:r>
            <a:r>
              <a:rPr lang="nn-NO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GNSS Chips &amp; Modules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Ganfeng</a:t>
            </a:r>
            <a:r>
              <a:rPr lang="en-US" altLang="zh-TW" b="1" dirty="0">
                <a:solidFill>
                  <a:schemeClr val="bg1"/>
                </a:solidFill>
              </a:rPr>
              <a:t> Lithium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hydroxide, Lithium carbonate, N-Butyllithium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GE Current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 for high color gamut blacklight LED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a-DK" altLang="zh-TW" b="1" dirty="0">
                <a:solidFill>
                  <a:schemeClr val="bg1"/>
                </a:solidFill>
              </a:rPr>
              <a:t>GIGA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 electrode adhesive for battery</a:t>
            </a:r>
            <a:endParaRPr lang="da-DK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Gminnotek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foam sheet for 3C module</a:t>
            </a:r>
          </a:p>
        </p:txBody>
      </p:sp>
    </p:spTree>
    <p:extLst>
      <p:ext uri="{BB962C8B-B14F-4D97-AF65-F5344CB8AC3E}">
        <p14:creationId xmlns:p14="http://schemas.microsoft.com/office/powerpoint/2010/main" val="70295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Goermicro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mems mic, sip, Piezoelectric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Goodfellow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reagents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GR</a:t>
            </a:r>
            <a:r>
              <a:rPr lang="en-US" altLang="zh-TW" sz="1700" b="1" baseline="30000" dirty="0">
                <a:solidFill>
                  <a:schemeClr val="bg1"/>
                </a:solidFill>
              </a:rPr>
              <a:t>2</a:t>
            </a:r>
            <a:r>
              <a:rPr lang="en-US" altLang="zh-TW" b="1" dirty="0">
                <a:solidFill>
                  <a:schemeClr val="bg1"/>
                </a:solidFill>
              </a:rPr>
              <a:t>L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Purity Argon &amp; Helium Recycle System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it-IT" altLang="zh-TW" b="1" dirty="0">
                <a:solidFill>
                  <a:schemeClr val="bg1"/>
                </a:solidFill>
              </a:rPr>
              <a:t>Group Up - </a:t>
            </a:r>
            <a:r>
              <a:rPr lang="it-IT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Oven, laminator, coater for IC carrier/PCB/FPC/display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it-IT" altLang="zh-TW" b="1" dirty="0">
                <a:solidFill>
                  <a:schemeClr val="bg1"/>
                </a:solidFill>
              </a:rPr>
              <a:t>Grudfos -</a:t>
            </a:r>
            <a:r>
              <a:rPr lang="it-IT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Pump &amp; Sensors</a:t>
            </a:r>
            <a:endParaRPr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Hanbell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Dry Pump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Harima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Polish Wax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Hensel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low voltage electrical appliances</a:t>
            </a:r>
            <a:endParaRPr kumimoji="1" lang="it-IT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Ho Yuan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P/N type monocrystalline wafer</a:t>
            </a:r>
          </a:p>
        </p:txBody>
      </p:sp>
    </p:spTree>
    <p:extLst>
      <p:ext uri="{BB962C8B-B14F-4D97-AF65-F5344CB8AC3E}">
        <p14:creationId xmlns:p14="http://schemas.microsoft.com/office/powerpoint/2010/main" val="178002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HOMI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Die attachment adhesive</a:t>
            </a:r>
            <a:endParaRPr kumimoji="1" lang="it-IT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HONGLI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Automotive application LED chip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  <a:latin typeface="+mj-lt"/>
              </a:rPr>
              <a:t>Hongshi Intelligence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optical device manufacturer and system solution</a:t>
            </a:r>
            <a:endParaRPr kumimoji="1" lang="da-DK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HQ graphene </a:t>
            </a:r>
            <a:r>
              <a:rPr kumimoji="1" lang="it-IT" altLang="zh-TW" b="1" dirty="0">
                <a:solidFill>
                  <a:schemeClr val="bg1"/>
                </a:solidFill>
                <a:latin typeface="+mj-lt"/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quality 2D crystals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Hydrostatic Extrusions - </a:t>
            </a:r>
            <a:r>
              <a:rPr kumimoji="1" lang="nn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copper-clad aluminum</a:t>
            </a: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fr-FR" altLang="zh-TW" b="1" dirty="0">
                <a:solidFill>
                  <a:schemeClr val="bg1"/>
                </a:solidFill>
              </a:rPr>
              <a:t>ICA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Alumina oxide powder for LED ceramic substrate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IRC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precision resistors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Isabellenhutte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alloy strip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ISU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Tert-Dodecyl Mercaptan (TDM)</a:t>
            </a:r>
          </a:p>
        </p:txBody>
      </p:sp>
    </p:spTree>
    <p:extLst>
      <p:ext uri="{BB962C8B-B14F-4D97-AF65-F5344CB8AC3E}">
        <p14:creationId xmlns:p14="http://schemas.microsoft.com/office/powerpoint/2010/main" val="127317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miss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04552" y="1456264"/>
            <a:ext cx="385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Well Being</a:t>
            </a:r>
            <a:endParaRPr lang="en-US" altLang="zh-TW" sz="2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15320" y="1826221"/>
            <a:ext cx="3893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Taiwan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1" y="3870313"/>
            <a:ext cx="384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spc="-100" dirty="0">
                <a:solidFill>
                  <a:srgbClr val="FFFFFF"/>
                </a:solidFill>
                <a:latin typeface="Times New Roman" pitchFamily="18" charset="0"/>
              </a:rPr>
              <a:t>Guangzhou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15319" y="2221782"/>
            <a:ext cx="385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USA</a:t>
            </a:r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2031" y="2621905"/>
            <a:ext cx="385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spc="-100" dirty="0">
                <a:solidFill>
                  <a:srgbClr val="FFFFFF"/>
                </a:solidFill>
                <a:latin typeface="Times New Roman" pitchFamily="18" charset="0"/>
              </a:rPr>
              <a:t>HongKong</a:t>
            </a: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10671" y="3022674"/>
            <a:ext cx="3343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Gredium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Material</a:t>
            </a:r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1" y="3427308"/>
            <a:ext cx="3262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Beijing</a:t>
            </a:r>
          </a:p>
        </p:txBody>
      </p:sp>
      <p:sp>
        <p:nvSpPr>
          <p:cNvPr id="19468" name="Text Box 21"/>
          <p:cNvSpPr txBox="1">
            <a:spLocks noChangeArrowheads="1"/>
          </p:cNvSpPr>
          <p:nvPr/>
        </p:nvSpPr>
        <p:spPr bwMode="auto">
          <a:xfrm>
            <a:off x="2031" y="4301578"/>
            <a:ext cx="3208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Shanghai</a:t>
            </a:r>
          </a:p>
        </p:txBody>
      </p:sp>
      <p:sp>
        <p:nvSpPr>
          <p:cNvPr id="19469" name="Text Box 22"/>
          <p:cNvSpPr txBox="1">
            <a:spLocks noChangeArrowheads="1"/>
          </p:cNvSpPr>
          <p:nvPr/>
        </p:nvSpPr>
        <p:spPr bwMode="auto">
          <a:xfrm>
            <a:off x="-6731" y="4771606"/>
            <a:ext cx="3364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Shenzhen</a:t>
            </a:r>
          </a:p>
        </p:txBody>
      </p:sp>
      <p:pic>
        <p:nvPicPr>
          <p:cNvPr id="19470" name="Picture 23" descr="白閃光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3" flipH="1">
            <a:off x="4643438" y="188913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94" name="Text Box 38"/>
          <p:cNvSpPr txBox="1">
            <a:spLocks noChangeArrowheads="1"/>
          </p:cNvSpPr>
          <p:nvPr/>
        </p:nvSpPr>
        <p:spPr bwMode="auto">
          <a:xfrm>
            <a:off x="4139803" y="1505159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1978. 7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495" name="Text Box 39"/>
          <p:cNvSpPr txBox="1">
            <a:spLocks noChangeArrowheads="1"/>
          </p:cNvSpPr>
          <p:nvPr/>
        </p:nvSpPr>
        <p:spPr bwMode="auto">
          <a:xfrm>
            <a:off x="4139679" y="1890854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1981. 6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496" name="Text Box 40"/>
          <p:cNvSpPr txBox="1">
            <a:spLocks noChangeArrowheads="1"/>
          </p:cNvSpPr>
          <p:nvPr/>
        </p:nvSpPr>
        <p:spPr bwMode="auto">
          <a:xfrm>
            <a:off x="4128455" y="2301011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1985. 1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497" name="Text Box 41"/>
          <p:cNvSpPr txBox="1">
            <a:spLocks noChangeArrowheads="1"/>
          </p:cNvSpPr>
          <p:nvPr/>
        </p:nvSpPr>
        <p:spPr bwMode="auto">
          <a:xfrm>
            <a:off x="4112494" y="4809706"/>
            <a:ext cx="1594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2003. 9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499" name="Text Box 43"/>
          <p:cNvSpPr txBox="1">
            <a:spLocks noChangeArrowheads="1"/>
          </p:cNvSpPr>
          <p:nvPr/>
        </p:nvSpPr>
        <p:spPr bwMode="auto">
          <a:xfrm>
            <a:off x="4133328" y="3940676"/>
            <a:ext cx="1558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2003. 2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501" name="Text Box 45"/>
          <p:cNvSpPr txBox="1">
            <a:spLocks noChangeArrowheads="1"/>
          </p:cNvSpPr>
          <p:nvPr/>
        </p:nvSpPr>
        <p:spPr bwMode="auto">
          <a:xfrm>
            <a:off x="4114338" y="2696105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1988. 9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502" name="Text Box 46"/>
          <p:cNvSpPr txBox="1">
            <a:spLocks noChangeArrowheads="1"/>
          </p:cNvSpPr>
          <p:nvPr/>
        </p:nvSpPr>
        <p:spPr bwMode="auto">
          <a:xfrm>
            <a:off x="4110341" y="3088595"/>
            <a:ext cx="158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1993. 3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503" name="Text Box 47"/>
          <p:cNvSpPr txBox="1">
            <a:spLocks noChangeArrowheads="1"/>
          </p:cNvSpPr>
          <p:nvPr/>
        </p:nvSpPr>
        <p:spPr bwMode="auto">
          <a:xfrm>
            <a:off x="4114338" y="4363133"/>
            <a:ext cx="1503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2003. 4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504" name="Text Box 48"/>
          <p:cNvSpPr txBox="1">
            <a:spLocks noChangeArrowheads="1"/>
          </p:cNvSpPr>
          <p:nvPr/>
        </p:nvSpPr>
        <p:spPr bwMode="auto">
          <a:xfrm>
            <a:off x="4133328" y="3481085"/>
            <a:ext cx="1546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2001. 8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04813"/>
            <a:ext cx="5945188" cy="6238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err="1">
                <a:solidFill>
                  <a:srgbClr val="FFFFCC"/>
                </a:solidFill>
              </a:rPr>
              <a:t>Gredmann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3200" b="1" dirty="0">
                <a:solidFill>
                  <a:srgbClr val="FFFFCC"/>
                </a:solidFill>
                <a:latin typeface="Times New Roman" pitchFamily="18" charset="0"/>
              </a:rPr>
              <a:t>Group</a:t>
            </a:r>
          </a:p>
        </p:txBody>
      </p:sp>
      <p:sp>
        <p:nvSpPr>
          <p:cNvPr id="275521" name="Rectangle 65"/>
          <p:cNvSpPr>
            <a:spLocks noChangeArrowheads="1"/>
          </p:cNvSpPr>
          <p:nvPr/>
        </p:nvSpPr>
        <p:spPr bwMode="auto">
          <a:xfrm>
            <a:off x="8305800" y="6597650"/>
            <a:ext cx="9731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C0C0C0"/>
                </a:solidFill>
              </a:rPr>
              <a:t>Gredmann</a:t>
            </a:r>
          </a:p>
        </p:txBody>
      </p:sp>
      <p:pic>
        <p:nvPicPr>
          <p:cNvPr id="275524" name="LOVED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-6731" y="5403998"/>
            <a:ext cx="3454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FFFFFF"/>
                </a:solidFill>
              </a:rPr>
              <a:t> </a:t>
            </a:r>
            <a:endParaRPr lang="en-US" altLang="zh-TW" sz="2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xmlns="" id="{70DFAB1D-4B64-44FD-8B1F-7FF59D991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0" y="5187487"/>
            <a:ext cx="411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err="1">
                <a:solidFill>
                  <a:srgbClr val="FFFFFF"/>
                </a:solidFill>
              </a:rPr>
              <a:t>Takoda</a:t>
            </a:r>
            <a:r>
              <a:rPr lang="en-US" altLang="zh-TW" sz="2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Shenzhen</a:t>
            </a: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xmlns="" id="{9FDAF840-37C2-44E2-B87B-3714B1D35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563" y="5241605"/>
            <a:ext cx="1594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2010. 3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xmlns="" id="{5DCB0845-66F1-4D44-9109-430B0265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" y="5628065"/>
            <a:ext cx="5357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400" b="1" dirty="0" err="1">
                <a:solidFill>
                  <a:srgbClr val="FFFFFF"/>
                </a:solidFill>
              </a:rPr>
              <a:t>Goldsun</a:t>
            </a:r>
            <a:r>
              <a:rPr lang="en-US" altLang="zh-TW" sz="2000" b="1" dirty="0">
                <a:solidFill>
                  <a:srgbClr val="FFFFFF"/>
                </a:solidFill>
              </a:rPr>
              <a:t> Mat.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Shenzhen</a:t>
            </a:r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xmlns="" id="{94D0143C-6845-4CDB-AB6B-9252D506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763" y="5685836"/>
            <a:ext cx="1594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CDFFFF"/>
                </a:solidFill>
              </a:rPr>
              <a:t>2016. 6</a:t>
            </a:r>
            <a:endParaRPr lang="en-US" altLang="zh-TW" sz="2000" b="1" dirty="0">
              <a:solidFill>
                <a:srgbClr val="CD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8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5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Jingrui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NMP for LCD rework &amp; solvent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JingSheng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Solar/Semi CZ Puller &amp; Processing Machine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Jonhon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high-end optical, electrical and fluidic connectors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fr-FR" altLang="zh-TW" b="1" dirty="0">
                <a:solidFill>
                  <a:schemeClr val="bg1"/>
                </a:solidFill>
              </a:rPr>
              <a:t>JRH - </a:t>
            </a:r>
            <a:r>
              <a:rPr kumimoji="1" lang="fr-FR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Silicon Wafer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Juhua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PFPE fluorinated fluids for heat transfer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Kaneka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reliability encapsulant for LED packaging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KBM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Nickel, Copper, Aluminum base master alloy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Kedali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lang="da-DK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 case</a:t>
            </a:r>
            <a:endParaRPr lang="en-US" altLang="zh-TW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Keli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Chlorinated Polyethylene (CPE)</a:t>
            </a:r>
          </a:p>
        </p:txBody>
      </p:sp>
    </p:spTree>
    <p:extLst>
      <p:ext uri="{BB962C8B-B14F-4D97-AF65-F5344CB8AC3E}">
        <p14:creationId xmlns:p14="http://schemas.microsoft.com/office/powerpoint/2010/main" val="136666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fr-FR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Kinfa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PA10T, HTPA, NMT, LCP, LDS, PEEK, PPSU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Kisan</a:t>
            </a:r>
            <a:r>
              <a:rPr kumimoji="1" lang="en-US" altLang="zh-TW" b="1" dirty="0">
                <a:solidFill>
                  <a:schemeClr val="bg1"/>
                </a:solidFill>
              </a:rPr>
              <a:t> Kinzoku</a:t>
            </a:r>
            <a:r>
              <a:rPr kumimoji="1" lang="zh-TW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ITO Tablet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KOBELCO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PVD Coating Machine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Kolon</a:t>
            </a:r>
            <a:r>
              <a:rPr lang="en-US" altLang="zh-TW" b="1" dirty="0">
                <a:solidFill>
                  <a:schemeClr val="bg1"/>
                </a:solidFill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Colorless Polyimide film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it-IT" altLang="zh-TW" b="1" dirty="0">
                <a:solidFill>
                  <a:schemeClr val="bg1"/>
                </a:solidFill>
              </a:rPr>
              <a:t>KPS - </a:t>
            </a:r>
            <a:r>
              <a:rPr lang="it-IT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 tension welding machine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Kureha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PVDF-Polyvinylidene Fluoride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KVM 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/YAG Thermal Spray Powder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Kyma</a:t>
            </a:r>
            <a:r>
              <a:rPr lang="en-US" altLang="zh-TW" b="1" dirty="0">
                <a:solidFill>
                  <a:schemeClr val="bg1"/>
                </a:solidFill>
              </a:rPr>
              <a:t> Technologies - </a:t>
            </a:r>
            <a:r>
              <a:rPr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Ga</a:t>
            </a:r>
            <a:r>
              <a:rPr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substrates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Lianshi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Chemicals</a:t>
            </a:r>
          </a:p>
        </p:txBody>
      </p:sp>
    </p:spTree>
    <p:extLst>
      <p:ext uri="{BB962C8B-B14F-4D97-AF65-F5344CB8AC3E}">
        <p14:creationId xmlns:p14="http://schemas.microsoft.com/office/powerpoint/2010/main" val="105766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Lida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optical manufacturer for optical components and optical parts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LiloTree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Chemical, cyanide-free gold for Nickel-less ENIG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Linggas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Specialty Gases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Longi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Solar Module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Lotte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da-DK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PCT for LED lead frame, PCT resin</a:t>
            </a: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>
                <a:solidFill>
                  <a:schemeClr val="bg1"/>
                </a:solidFill>
              </a:rPr>
              <a:t>LTS Chemicals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Inorganic chemicals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TW" b="1" dirty="0" err="1">
                <a:solidFill>
                  <a:schemeClr val="bg1"/>
                </a:solidFill>
              </a:rPr>
              <a:t>LuminMax</a:t>
            </a:r>
            <a:r>
              <a:rPr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LED Back-lit panel lighting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LXS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COF Driver IC, TCON, PMIC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Makin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Cu/Sn, Cu powers</a:t>
            </a:r>
          </a:p>
        </p:txBody>
      </p:sp>
    </p:spTree>
    <p:extLst>
      <p:ext uri="{BB962C8B-B14F-4D97-AF65-F5344CB8AC3E}">
        <p14:creationId xmlns:p14="http://schemas.microsoft.com/office/powerpoint/2010/main" val="409099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Mateck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various metals &amp; alloys, single crystals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MESH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glass mask for making OLED FMM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Metron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Slicing Material/Diamond Wire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MGC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PMMA/PC sheet for automotive/Game/Industrial control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MMG </a:t>
            </a:r>
            <a:r>
              <a:rPr kumimoji="1" lang="en-US" altLang="zh-TW" sz="1400" b="1" dirty="0">
                <a:solidFill>
                  <a:schemeClr val="bg1"/>
                </a:solidFill>
                <a:latin typeface="+mj-lt"/>
              </a:rPr>
              <a:t>(TT group) 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ferrite cores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Momentive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Thermal material of grease, gap filler…etc.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Nata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Specialty Gases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NEG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Chemical strengthen glass, T2X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seriesA</a:t>
            </a:r>
            <a:endParaRPr kumimoji="1" lang="nb-NO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Nilaco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various reagents</a:t>
            </a:r>
          </a:p>
        </p:txBody>
      </p:sp>
    </p:spTree>
    <p:extLst>
      <p:ext uri="{BB962C8B-B14F-4D97-AF65-F5344CB8AC3E}">
        <p14:creationId xmlns:p14="http://schemas.microsoft.com/office/powerpoint/2010/main" val="130826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NIVEK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Spare Parts in CMP process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Norcada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kumimoji="1"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kumimoji="1" lang="en-US" altLang="zh-TW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Membrane Windows, TEM Analysis, X-ray Microscopy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Nouryon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metal alkyl catalyst (TEAL,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DiBal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-H, TDC, DEAC, EADC)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NOVA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 leading provider of Si wafer materials and processing services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Ocean Bridge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Precursors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OCS - </a:t>
            </a:r>
            <a:r>
              <a:rPr kumimoji="1" lang="da-DK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VCSEL, IR LED, LED Driver IC, Hall sensor…etc.</a:t>
            </a: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Orion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Engineered Carbons for lithium ion batteries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Parker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Filter &amp; Solenoid Valves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PAT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Equipment of plating,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desmear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surface treatment…etc.</a:t>
            </a:r>
            <a:endParaRPr kumimoji="1" lang="nb-NO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zh-TW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Pibond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SiBarc/SOG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Pixelligent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refractive index nanocrystals and formulations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PLANCK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RGB LED SMD Lamp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POCO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FeSiAl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FeSi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powder, cores and molding choke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Polema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Cr granular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n-lt"/>
              </a:rPr>
              <a:t>Polyscope</a:t>
            </a: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heat modifier (SMA, MS-NB)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j-lt"/>
              </a:rPr>
              <a:t>Poongsan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Cu relevant product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POSCO </a:t>
            </a:r>
            <a:r>
              <a:rPr kumimoji="1" lang="en-US" altLang="zh-TW" b="1" dirty="0" err="1">
                <a:solidFill>
                  <a:schemeClr val="bg1"/>
                </a:solidFill>
              </a:rPr>
              <a:t>Chem</a:t>
            </a:r>
            <a:r>
              <a:rPr kumimoji="1" lang="en-US" altLang="zh-TW" b="1" dirty="0">
                <a:solidFill>
                  <a:schemeClr val="bg1"/>
                </a:solidFill>
              </a:rPr>
              <a:t>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Cathode and anode materials for battery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PrintEnable</a:t>
            </a:r>
            <a:r>
              <a:rPr kumimoji="1" lang="zh-TW" altLang="en-US" b="1" dirty="0">
                <a:solidFill>
                  <a:schemeClr val="bg1"/>
                </a:solidFill>
              </a:rPr>
              <a:t> </a:t>
            </a:r>
            <a:r>
              <a:rPr kumimoji="1" lang="en-US" altLang="zh-TW" b="1" dirty="0">
                <a:solidFill>
                  <a:schemeClr val="bg1"/>
                </a:solidFill>
              </a:rPr>
              <a:t>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Vacuum Oven</a:t>
            </a:r>
          </a:p>
        </p:txBody>
      </p:sp>
    </p:spTree>
    <p:extLst>
      <p:ext uri="{BB962C8B-B14F-4D97-AF65-F5344CB8AC3E}">
        <p14:creationId xmlns:p14="http://schemas.microsoft.com/office/powerpoint/2010/main" val="4988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Prolog Semicor - </a:t>
            </a:r>
            <a:r>
              <a:rPr kumimoji="1" lang="nb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 wafers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PSI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Reclaim Wafer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Quantum Solutions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PbS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QDs, Perovskite QDs &amp; related products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Raesch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Purity Quartz Materials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RD Mathis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evaporating parts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Recapture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metals refining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n-lt"/>
              </a:rPr>
              <a:t>Rijiu</a:t>
            </a: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ITO Film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Rosenberger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Fiber Optics &amp; Connector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Ruihong</a:t>
            </a:r>
            <a:r>
              <a:rPr kumimoji="1" lang="en-US" altLang="zh-TW" b="1" dirty="0">
                <a:solidFill>
                  <a:schemeClr val="bg1"/>
                </a:solidFill>
              </a:rPr>
              <a:t>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Photoresist</a:t>
            </a:r>
          </a:p>
        </p:txBody>
      </p:sp>
    </p:spTree>
    <p:extLst>
      <p:ext uri="{BB962C8B-B14F-4D97-AF65-F5344CB8AC3E}">
        <p14:creationId xmlns:p14="http://schemas.microsoft.com/office/powerpoint/2010/main" val="108840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RUNLITE - </a:t>
            </a:r>
            <a:r>
              <a:rPr kumimoji="1" lang="nb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LED SMD Lamp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Schaltbau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connectors, snap-action switches, contactors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Schlenk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Copper &amp; copper alloy foil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Sekisui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CGW, PSR, PVB, solder, anisotropic conductive paste, foam tape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Senfinity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Temperature &amp; Pressure sensor for Server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SFChem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Stripper, Etcher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Shaanxi </a:t>
            </a:r>
            <a:r>
              <a:rPr kumimoji="1" lang="en-US" altLang="zh-TW" b="1" dirty="0" err="1">
                <a:solidFill>
                  <a:schemeClr val="bg1"/>
                </a:solidFill>
                <a:latin typeface="+mn-lt"/>
              </a:rPr>
              <a:t>Sanyee</a:t>
            </a: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en-US" altLang="zh-TW" b="1" dirty="0" err="1">
                <a:solidFill>
                  <a:schemeClr val="bg1"/>
                </a:solidFill>
                <a:latin typeface="+mn-lt"/>
              </a:rPr>
              <a:t>Noblemetals</a:t>
            </a: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Ir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&amp; Pt products refining process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Shine Polymers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anti-dripping agent (PTFE)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Shinhan</a:t>
            </a:r>
            <a:r>
              <a:rPr kumimoji="1" lang="en-US" altLang="zh-TW" b="1" dirty="0">
                <a:solidFill>
                  <a:schemeClr val="bg1"/>
                </a:solidFill>
              </a:rPr>
              <a:t> Diamond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CMP pad conditioner/disk and back grinding wheel</a:t>
            </a:r>
          </a:p>
        </p:txBody>
      </p:sp>
    </p:spTree>
    <p:extLst>
      <p:ext uri="{BB962C8B-B14F-4D97-AF65-F5344CB8AC3E}">
        <p14:creationId xmlns:p14="http://schemas.microsoft.com/office/powerpoint/2010/main" val="261636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Silicon Craft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RFID, tag for automation solutions in semiconductors</a:t>
            </a:r>
            <a:endParaRPr kumimoji="1" lang="nb-NO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Sinopower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dedicated in power discrete devices (MOSFET &amp; IGBT)</a:t>
            </a:r>
            <a:endParaRPr kumimoji="1" lang="it-IT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Sintez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Carbonyl iron powders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SK </a:t>
            </a:r>
            <a:r>
              <a:rPr kumimoji="1" lang="en-US" altLang="zh-TW" b="1" dirty="0" err="1">
                <a:solidFill>
                  <a:schemeClr val="bg1"/>
                </a:solidFill>
              </a:rPr>
              <a:t>Enpulse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CMP Materials: Pad, Slurry, Chemicals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Skytech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Process Equipment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Smartkem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Inter-layer Dielectric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SMB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Zr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-coating Ni mesh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j-lt"/>
              </a:rPr>
              <a:t>Solaronix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Various kinds of Solar cells materials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Solberg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Filtration Solution</a:t>
            </a:r>
          </a:p>
        </p:txBody>
      </p:sp>
    </p:spTree>
    <p:extLst>
      <p:ext uri="{BB962C8B-B14F-4D97-AF65-F5344CB8AC3E}">
        <p14:creationId xmlns:p14="http://schemas.microsoft.com/office/powerpoint/2010/main" val="167728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Sunplus - </a:t>
            </a:r>
            <a:r>
              <a:rPr kumimoji="1" lang="nb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controller and peripheral solutions (ISP Image signal processor)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SurfaceNet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various compounds single crystals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SUSS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Inkjet printing equipment for IC packaging/IC carrier/PCB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Suzhou Kerr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Fingerprint module manufacturer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Tae </a:t>
            </a:r>
            <a:r>
              <a:rPr kumimoji="1" lang="en-US" altLang="zh-TW" b="1" dirty="0" err="1">
                <a:solidFill>
                  <a:schemeClr val="bg1"/>
                </a:solidFill>
              </a:rPr>
              <a:t>Jin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semiconductor equipment components parts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Tape Pro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Backside Grinding Tape &amp; Dicing Tape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Tokai Carbon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Graphite,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SiC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TaC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coated graphite parts, CVD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SiC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parts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Tokyo Diamond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diamond tools for cellphone, pad, precise molding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Tokyo Kagaku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Nitride Phosphor for LED package</a:t>
            </a:r>
          </a:p>
        </p:txBody>
      </p:sp>
    </p:spTree>
    <p:extLst>
      <p:ext uri="{BB962C8B-B14F-4D97-AF65-F5344CB8AC3E}">
        <p14:creationId xmlns:p14="http://schemas.microsoft.com/office/powerpoint/2010/main" val="200561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160850" y="1628775"/>
            <a:ext cx="882015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0"/>
                <a:cs typeface="Arial Unicode MS" pitchFamily="34" charset="-120"/>
              </a:rPr>
              <a:t>Business 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: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	</a:t>
            </a:r>
            <a:r>
              <a:rPr kumimoji="1" lang="en-US" altLang="zh-TW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Opto</a:t>
            </a:r>
            <a:r>
              <a:rPr kumimoji="1" lang="en-US" altLang="zh-TW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-electronic, Semiconductor, Electronic, EE related material,</a:t>
            </a:r>
          </a:p>
          <a:p>
            <a:pPr algn="l" eaLnBrk="1" hangingPunct="1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0"/>
                <a:cs typeface="Arial Unicode MS" pitchFamily="34" charset="-120"/>
              </a:rPr>
              <a:t>Field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kumimoji="1" lang="en-US" altLang="zh-TW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Solar materials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zh-TW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alloy, Inorganic Chemical </a:t>
            </a:r>
          </a:p>
          <a:p>
            <a:pPr algn="just" eaLnBrk="1" hangingPunct="1">
              <a:tabLst>
                <a:tab pos="1260475" algn="l"/>
                <a:tab pos="1530350" algn="l"/>
              </a:tabLst>
              <a:defRPr/>
            </a:pPr>
            <a:endParaRPr kumimoji="1" lang="en-US" altLang="zh-TW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細明體" pitchFamily="49" charset="-12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0"/>
                <a:cs typeface="Arial Unicode MS" pitchFamily="34" charset="-120"/>
              </a:rPr>
              <a:t>Capital 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	: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	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US$ 98</a:t>
            </a:r>
            <a:r>
              <a:rPr kumimoji="1" lang="zh-TW" altLang="en-US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Million (2024)</a:t>
            </a:r>
          </a:p>
          <a:p>
            <a:pPr algn="just">
              <a:tabLst>
                <a:tab pos="1260475" algn="l"/>
                <a:tab pos="1530350" algn="l"/>
              </a:tabLst>
              <a:defRPr/>
            </a:pPr>
            <a:endParaRPr kumimoji="1" lang="en-US" altLang="zh-TW" sz="22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細明體" pitchFamily="49" charset="-12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Sales Amt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: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	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US$ 545 Million (2024) </a:t>
            </a:r>
            <a:r>
              <a:rPr kumimoji="1" lang="zh-TW" altLang="en-US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altLang="zh-TW" sz="22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endParaRPr kumimoji="1" lang="en-US" altLang="zh-TW" sz="22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0"/>
              <a:cs typeface="Arial Unicode MS" pitchFamily="34" charset="-12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0"/>
                <a:cs typeface="Arial Unicode MS" pitchFamily="34" charset="-120"/>
              </a:rPr>
              <a:t>Employee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: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	</a:t>
            </a:r>
            <a:r>
              <a:rPr kumimoji="1" lang="en-US" altLang="zh-TW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552 people</a:t>
            </a:r>
          </a:p>
          <a:p>
            <a:pPr algn="just">
              <a:tabLst>
                <a:tab pos="1260475" algn="l"/>
                <a:tab pos="1530350" algn="l"/>
              </a:tabLst>
              <a:defRPr/>
            </a:pPr>
            <a:endParaRPr kumimoji="1" lang="en-US" altLang="zh-TW" sz="22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r>
              <a:rPr kumimoji="1" lang="en-US" altLang="zh-TW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Office site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:</a:t>
            </a:r>
            <a:r>
              <a:rPr kumimoji="1" lang="en-US" altLang="zh-TW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細明體" pitchFamily="49" charset="-120"/>
              </a:rPr>
              <a:t>	</a:t>
            </a:r>
            <a:r>
              <a:rPr kumimoji="1" lang="en-US" altLang="zh-TW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r>
              <a:rPr kumimoji="1" lang="zh-TW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TW" altLang="en-US" sz="24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zh-TW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1" lang="zh-TW" altLang="en-US" sz="24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zh-TW" altLang="en-US" sz="10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TW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kumimoji="1" lang="en-US" altLang="zh-TW" sz="11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TW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TW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1" lang="en-US" altLang="zh-TW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TW" altLang="en-US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zh-TW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 of Universal Enterprise Bldg. owned by </a:t>
            </a:r>
            <a:r>
              <a:rPr kumimoji="1" lang="en-US" altLang="zh-TW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Gredmann</a:t>
            </a:r>
            <a:endParaRPr kumimoji="1" lang="en-US" altLang="zh-TW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細明體" pitchFamily="49" charset="-120"/>
            </a:endParaRPr>
          </a:p>
          <a:p>
            <a:pPr algn="just">
              <a:tabLst>
                <a:tab pos="1260475" algn="l"/>
                <a:tab pos="1530350" algn="l"/>
              </a:tabLst>
              <a:defRPr/>
            </a:pPr>
            <a:endParaRPr kumimoji="1" lang="en-US" altLang="zh-TW" sz="2000" b="1" i="1" dirty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細明體" pitchFamily="49" charset="-120"/>
            </a:endParaRPr>
          </a:p>
        </p:txBody>
      </p:sp>
      <p:pic>
        <p:nvPicPr>
          <p:cNvPr id="266243" name="cute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1116013" y="260350"/>
            <a:ext cx="6842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kumimoji="1" lang="en-US" altLang="zh-TW" sz="3200" b="1" i="1" dirty="0">
                <a:solidFill>
                  <a:srgbClr val="434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Company Profile</a:t>
            </a:r>
            <a:endParaRPr kumimoji="1" lang="en-US" altLang="zh-TW" sz="3200" dirty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eaLnBrk="1" hangingPunct="1">
              <a:defRPr/>
            </a:pPr>
            <a:r>
              <a:rPr kumimoji="1" lang="en-US" altLang="zh-TW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Gredmann</a:t>
            </a:r>
            <a:endParaRPr kumimoji="1" lang="en-US" altLang="zh-TW" b="1">
              <a:solidFill>
                <a:srgbClr val="0957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101600" y="1285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rgbClr val="FFFFFF"/>
                </a:solidFill>
              </a:rPr>
              <a:t>Gredmann</a:t>
            </a:r>
            <a:endParaRPr lang="en-US" altLang="zh-TW" sz="1800" b="1" dirty="0">
              <a:solidFill>
                <a:srgbClr val="FFFF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E4167E23-6F98-4204-BB75-A89EC7600346}"/>
              </a:ext>
            </a:extLst>
          </p:cNvPr>
          <p:cNvSpPr txBox="1"/>
          <p:nvPr/>
        </p:nvSpPr>
        <p:spPr>
          <a:xfrm>
            <a:off x="2265585" y="4616688"/>
            <a:ext cx="360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4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22F2095E-B736-4FA7-8D21-0ECB4C4BE634}"/>
              </a:ext>
            </a:extLst>
          </p:cNvPr>
          <p:cNvSpPr txBox="1"/>
          <p:nvPr/>
        </p:nvSpPr>
        <p:spPr>
          <a:xfrm>
            <a:off x="2613968" y="4616907"/>
            <a:ext cx="360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4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085CD0AE-7D59-4ADE-B472-557939B970BA}"/>
              </a:ext>
            </a:extLst>
          </p:cNvPr>
          <p:cNvSpPr txBox="1"/>
          <p:nvPr/>
        </p:nvSpPr>
        <p:spPr>
          <a:xfrm>
            <a:off x="3079838" y="4612909"/>
            <a:ext cx="42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4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104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4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Toray - </a:t>
            </a:r>
            <a:r>
              <a:rPr kumimoji="1" lang="nb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Copper film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Toshima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evaporating, sputtering materials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Toyoink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EMI film, conductive adhesive for FPC, resin, ink…etc.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Trina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Solar Module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UltraChip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driver IC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ULITE - </a:t>
            </a:r>
            <a:r>
              <a:rPr kumimoji="1" lang="pt-BR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kumimoji="1" lang="pt-BR" altLang="zh-TW" sz="1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kumimoji="1" lang="pt-BR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O for OLED CVD process</a:t>
            </a:r>
            <a:endParaRPr kumimoji="1" lang="en-US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US research - </a:t>
            </a:r>
            <a:r>
              <a:rPr kumimoji="1" lang="en-US" altLang="zh-TW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nano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 materials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j-lt"/>
              </a:rPr>
              <a:t>Utechzone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AOI for advanced Wafer/Panel Level Package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UV </a:t>
            </a:r>
            <a:r>
              <a:rPr kumimoji="1" lang="en-US" altLang="zh-TW" b="1" dirty="0" err="1">
                <a:solidFill>
                  <a:schemeClr val="bg1"/>
                </a:solidFill>
              </a:rPr>
              <a:t>technik</a:t>
            </a:r>
            <a:r>
              <a:rPr kumimoji="1" lang="en-US" altLang="zh-TW" b="1" dirty="0">
                <a:solidFill>
                  <a:schemeClr val="bg1"/>
                </a:solidFill>
              </a:rPr>
              <a:t>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UV lamp, UV system, Reactor and spare parts</a:t>
            </a:r>
          </a:p>
        </p:txBody>
      </p:sp>
    </p:spTree>
    <p:extLst>
      <p:ext uri="{BB962C8B-B14F-4D97-AF65-F5344CB8AC3E}">
        <p14:creationId xmlns:p14="http://schemas.microsoft.com/office/powerpoint/2010/main" val="137833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Vacuumschmelze - </a:t>
            </a:r>
            <a:r>
              <a:rPr kumimoji="1" lang="nb-NO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amorphous, nanocrystalline components, current sensors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VALE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Nickel powder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Wachendorff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encoder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Wafer technology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III-V materials, epitaxy-ready substrates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Wall </a:t>
            </a:r>
            <a:r>
              <a:rPr kumimoji="1" lang="en-US" altLang="zh-TW" b="1" dirty="0" err="1">
                <a:solidFill>
                  <a:schemeClr val="bg1"/>
                </a:solidFill>
              </a:rPr>
              <a:t>Colmonoy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Nickel alloy powders, paste, transfer tape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Wayon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Protection electronics used for 3C, E-bike, ESS module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Weiss </a:t>
            </a:r>
            <a:r>
              <a:rPr kumimoji="1" lang="en-US" altLang="zh-TW" b="1" dirty="0" err="1">
                <a:solidFill>
                  <a:schemeClr val="bg1"/>
                </a:solidFill>
                <a:latin typeface="+mn-lt"/>
              </a:rPr>
              <a:t>Bonya</a:t>
            </a:r>
            <a:r>
              <a:rPr kumimoji="1" lang="en-US" altLang="zh-TW" b="1" dirty="0">
                <a:solidFill>
                  <a:schemeClr val="bg1"/>
                </a:solidFill>
                <a:latin typeface="+mn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Coolant for Semi-conductor Application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  <a:latin typeface="+mj-lt"/>
              </a:rPr>
              <a:t>WisePioneer</a:t>
            </a:r>
            <a:r>
              <a:rPr kumimoji="1" lang="en-US" altLang="zh-TW" b="1" dirty="0">
                <a:solidFill>
                  <a:schemeClr val="bg1"/>
                </a:solidFill>
                <a:latin typeface="+mj-lt"/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AOI for Optical Film Industry and Glass Carrier/Wafer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Wuwei</a:t>
            </a:r>
            <a:r>
              <a:rPr kumimoji="1" lang="en-US" altLang="zh-TW" b="1" dirty="0">
                <a:solidFill>
                  <a:schemeClr val="bg1"/>
                </a:solidFill>
              </a:rPr>
              <a:t> -</a:t>
            </a:r>
            <a:r>
              <a:rPr kumimoji="1" lang="en-US" altLang="zh-TW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Zinc Borate (ZB)</a:t>
            </a:r>
          </a:p>
        </p:txBody>
      </p:sp>
    </p:spTree>
    <p:extLst>
      <p:ext uri="{BB962C8B-B14F-4D97-AF65-F5344CB8AC3E}">
        <p14:creationId xmlns:p14="http://schemas.microsoft.com/office/powerpoint/2010/main" val="25617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7524750" y="333375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bg1"/>
                </a:solidFill>
              </a:rPr>
              <a:t>Gredmann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5BCEC48-6337-4C05-A643-903D614F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8680"/>
            <a:ext cx="85328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defRPr/>
            </a:pPr>
            <a:endParaRPr kumimoji="1" lang="fr-FR" altLang="zh-TW" b="1" dirty="0">
              <a:solidFill>
                <a:schemeClr val="bg1"/>
              </a:solidFill>
              <a:ea typeface="標楷體" pitchFamily="65" charset="-12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nb-NO" altLang="zh-TW" b="1" dirty="0">
                <a:solidFill>
                  <a:schemeClr val="bg1"/>
                </a:solidFill>
              </a:rPr>
              <a:t>XinFu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PVB Film for architecture &amp; automotive industry</a:t>
            </a:r>
            <a:endParaRPr kumimoji="1" lang="nb-NO" altLang="zh-TW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it-IT" altLang="zh-TW" b="1" dirty="0">
                <a:solidFill>
                  <a:schemeClr val="bg1"/>
                </a:solidFill>
              </a:rPr>
              <a:t>XinKang - </a:t>
            </a:r>
            <a:r>
              <a:rPr kumimoji="1" lang="it-IT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thin film metal material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Yajoll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Leak detection sensor for Data center/Server/Semi Factory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Yuasa System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endurance test machine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>
                <a:solidFill>
                  <a:schemeClr val="bg1"/>
                </a:solidFill>
              </a:rPr>
              <a:t>Zhejiang </a:t>
            </a:r>
            <a:r>
              <a:rPr kumimoji="1" lang="en-US" altLang="zh-TW" b="1" dirty="0" err="1">
                <a:solidFill>
                  <a:schemeClr val="bg1"/>
                </a:solidFill>
              </a:rPr>
              <a:t>Britech</a:t>
            </a:r>
            <a:r>
              <a:rPr kumimoji="1" lang="en-US" altLang="zh-TW" b="1" dirty="0">
                <a:solidFill>
                  <a:schemeClr val="bg1"/>
                </a:solidFill>
              </a:rPr>
              <a:t> (TW)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Electronic Specialty Gases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b="1" dirty="0" err="1">
                <a:solidFill>
                  <a:schemeClr val="bg1"/>
                </a:solidFill>
              </a:rPr>
              <a:t>ZhongJing</a:t>
            </a:r>
            <a:r>
              <a:rPr kumimoji="1" lang="en-US" altLang="zh-TW" b="1" dirty="0">
                <a:solidFill>
                  <a:schemeClr val="bg1"/>
                </a:solidFill>
              </a:rPr>
              <a:t> - </a:t>
            </a:r>
            <a:r>
              <a:rPr kumimoji="1" lang="en-US" altLang="zh-TW" i="1" dirty="0">
                <a:solidFill>
                  <a:schemeClr val="bg1"/>
                </a:solidFill>
                <a:latin typeface="Times New Roman" panose="02020603050405020304" pitchFamily="18" charset="0"/>
              </a:rPr>
              <a:t>silicon wafer</a:t>
            </a:r>
          </a:p>
        </p:txBody>
      </p:sp>
    </p:spTree>
    <p:extLst>
      <p:ext uri="{BB962C8B-B14F-4D97-AF65-F5344CB8AC3E}">
        <p14:creationId xmlns:p14="http://schemas.microsoft.com/office/powerpoint/2010/main" val="384075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67544" y="407988"/>
            <a:ext cx="8153517" cy="64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Passive Components Material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the material of variable passive components. All the specifications could be customized by customer’s produce index.</a:t>
            </a:r>
          </a:p>
          <a:p>
            <a:pPr algn="l" eaLnBrk="1" hangingPunct="1">
              <a:defRPr/>
            </a:pPr>
            <a:endParaRPr kumimoji="1" lang="en-US" altLang="zh-TW" sz="28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Silver paste, PET Film, Nichrome Mesh, and Screen printing for producing electric capacitor (MLCC).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Silver paste, glass paste, overcoat Ink, Cu/Ni paste, Screen printing, and target for producing thick-film chip resistor.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Mn/Cu, Cu/Ni, Cu/Ni/Mn, Mn/Cu/Sn alloy for making alloy chip resistor.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Silver paste, overcoat ink, Screen printing, and magnetic conductive adhesive for producing inductance.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Glass powder for producing silver/ aluminum paste in solar energy industries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LiFeP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 battery Cell, Module, and various capacity of BESS in the fields of energy storage, AGV, UPS and telecom backup power.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Resin products used in the fields of water treatment, chemical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catalysis, metal purification, carbon capture, biomedicine,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and ion exchange system integration.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Copper-lithium composite tape products used in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theproduction</a:t>
            </a:r>
            <a:endParaRPr kumimoji="1" lang="en-US" altLang="zh-TW" sz="1700" b="1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of negative electrode materials for solid-state batteries.</a:t>
            </a:r>
          </a:p>
        </p:txBody>
      </p:sp>
      <p:grpSp>
        <p:nvGrpSpPr>
          <p:cNvPr id="149" name="群組 148">
            <a:extLst>
              <a:ext uri="{FF2B5EF4-FFF2-40B4-BE49-F238E27FC236}">
                <a16:creationId xmlns:a16="http://schemas.microsoft.com/office/drawing/2014/main" xmlns="" id="{75165DE3-C7D1-43E3-ABF2-320C371E1506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150" name="群組 149">
              <a:extLst>
                <a:ext uri="{FF2B5EF4-FFF2-40B4-BE49-F238E27FC236}">
                  <a16:creationId xmlns:a16="http://schemas.microsoft.com/office/drawing/2014/main" xmlns="" id="{F1EB59D7-D2D4-4388-B88F-33F7D9063B7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52" name="Group 58">
                <a:extLst>
                  <a:ext uri="{FF2B5EF4-FFF2-40B4-BE49-F238E27FC236}">
                    <a16:creationId xmlns:a16="http://schemas.microsoft.com/office/drawing/2014/main" xmlns="" id="{A0D223A3-BB70-410D-BC69-EA0C3723D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90" name="Oval 2">
                  <a:extLst>
                    <a:ext uri="{FF2B5EF4-FFF2-40B4-BE49-F238E27FC236}">
                      <a16:creationId xmlns:a16="http://schemas.microsoft.com/office/drawing/2014/main" xmlns="" id="{E8F5CFF7-5729-41EB-879D-52AEBF5A5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91" name="Group 3">
                  <a:extLst>
                    <a:ext uri="{FF2B5EF4-FFF2-40B4-BE49-F238E27FC236}">
                      <a16:creationId xmlns:a16="http://schemas.microsoft.com/office/drawing/2014/main" xmlns="" id="{F71A3253-08C2-43F1-ACE8-1309BB9CD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92" name="Group 4">
                    <a:extLst>
                      <a:ext uri="{FF2B5EF4-FFF2-40B4-BE49-F238E27FC236}">
                        <a16:creationId xmlns:a16="http://schemas.microsoft.com/office/drawing/2014/main" xmlns="" id="{3EA5F534-9EDE-4C24-9132-9CB93CA283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94" name="Oval 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F4C2248-17B8-417C-85F2-E1EF111547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" name="Oval 6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9552E84-DB88-422F-9ECB-E87F23E121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6" name="Oval 7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1985465-BC13-4578-B042-A2C75045F6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7" name="Oval 8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1587533-5955-403A-8D5C-AC23EBEEFF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93" name="Rectangle 9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98DE8838-AF46-466D-AA8F-10B7BA7F29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53" name="Group 42">
                <a:extLst>
                  <a:ext uri="{FF2B5EF4-FFF2-40B4-BE49-F238E27FC236}">
                    <a16:creationId xmlns:a16="http://schemas.microsoft.com/office/drawing/2014/main" xmlns="" id="{F8FEECAE-8508-4DB3-8532-A6B1BA620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82" name="Group 41">
                  <a:extLst>
                    <a:ext uri="{FF2B5EF4-FFF2-40B4-BE49-F238E27FC236}">
                      <a16:creationId xmlns:a16="http://schemas.microsoft.com/office/drawing/2014/main" xmlns="" id="{9E54276B-4DBA-4D3C-A23C-CA02AAAC0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84" name="Oval 10">
                    <a:hlinkClick r:id="rId5" action="ppaction://hlinksldjump"/>
                    <a:extLst>
                      <a:ext uri="{FF2B5EF4-FFF2-40B4-BE49-F238E27FC236}">
                        <a16:creationId xmlns:a16="http://schemas.microsoft.com/office/drawing/2014/main" xmlns="" id="{D7CB1292-26DB-4EDA-8172-70CB525752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5" name="Oval 11">
                    <a:hlinkClick r:id="rId5" action="ppaction://hlinksldjump"/>
                    <a:extLst>
                      <a:ext uri="{FF2B5EF4-FFF2-40B4-BE49-F238E27FC236}">
                        <a16:creationId xmlns:a16="http://schemas.microsoft.com/office/drawing/2014/main" xmlns="" id="{88334E6A-E1AC-4123-9E29-67792943DA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6" name="Group 13">
                    <a:extLst>
                      <a:ext uri="{FF2B5EF4-FFF2-40B4-BE49-F238E27FC236}">
                        <a16:creationId xmlns:a16="http://schemas.microsoft.com/office/drawing/2014/main" xmlns="" id="{60B7CA96-50E9-40A5-B06F-DE1012A25B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87" name="Oval 14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B4CC9BC-046B-4DC9-80C6-7AC5E24306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8" name="Oval 15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4711548-859F-4907-BA18-255129E6F6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9" name="Oval 16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A8FC38F-18A2-47D6-A8CE-1EBD5C6143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3" name="Rectangle 17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8E9D3CF1-A5C9-48AE-82CE-57822298C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54" name="Group 18">
                <a:extLst>
                  <a:ext uri="{FF2B5EF4-FFF2-40B4-BE49-F238E27FC236}">
                    <a16:creationId xmlns:a16="http://schemas.microsoft.com/office/drawing/2014/main" xmlns="" id="{22E5B94D-05E5-4652-A0D4-03EC13892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74" name="Group 19">
                  <a:extLst>
                    <a:ext uri="{FF2B5EF4-FFF2-40B4-BE49-F238E27FC236}">
                      <a16:creationId xmlns:a16="http://schemas.microsoft.com/office/drawing/2014/main" xmlns="" id="{12E5F206-728A-44E1-AB38-DB820B64ED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76" name="Oval 20">
                    <a:extLst>
                      <a:ext uri="{FF2B5EF4-FFF2-40B4-BE49-F238E27FC236}">
                        <a16:creationId xmlns:a16="http://schemas.microsoft.com/office/drawing/2014/main" xmlns="" id="{817F12FA-07D8-498B-993A-BCE3CBAA73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77" name="Group 21">
                    <a:extLst>
                      <a:ext uri="{FF2B5EF4-FFF2-40B4-BE49-F238E27FC236}">
                        <a16:creationId xmlns:a16="http://schemas.microsoft.com/office/drawing/2014/main" xmlns="" id="{7434D3D8-8E1B-40B8-810D-457E200DF7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78" name="Oval 22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9478FE5-C402-47F0-9294-7ACA605915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Oval 23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BA8A2762-1192-4FC1-9897-FA463FB23D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0" name="Oval 2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97514D0-3859-472E-99A9-3D82802DED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1" name="Oval 2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C18136D-D156-42DD-9F65-F3BEEF008F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75" name="Rectangle 26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4232C48D-744A-4212-BF4C-7C54683AC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55" name="Group 43">
                <a:extLst>
                  <a:ext uri="{FF2B5EF4-FFF2-40B4-BE49-F238E27FC236}">
                    <a16:creationId xmlns:a16="http://schemas.microsoft.com/office/drawing/2014/main" xmlns="" id="{76135CEF-C210-4E35-BE5C-6610FA4174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66" name="Group 27">
                  <a:extLst>
                    <a:ext uri="{FF2B5EF4-FFF2-40B4-BE49-F238E27FC236}">
                      <a16:creationId xmlns:a16="http://schemas.microsoft.com/office/drawing/2014/main" xmlns="" id="{76AA515E-9E6D-42E7-BD64-1552AE020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68" name="Oval 28">
                    <a:extLst>
                      <a:ext uri="{FF2B5EF4-FFF2-40B4-BE49-F238E27FC236}">
                        <a16:creationId xmlns:a16="http://schemas.microsoft.com/office/drawing/2014/main" xmlns="" id="{4186939F-1C3B-45DA-918E-1A7D00D08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9" name="Group 29">
                    <a:extLst>
                      <a:ext uri="{FF2B5EF4-FFF2-40B4-BE49-F238E27FC236}">
                        <a16:creationId xmlns:a16="http://schemas.microsoft.com/office/drawing/2014/main" xmlns="" id="{AE2DE39F-CCC4-44DA-B8AE-8D14472C2E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70" name="Oval 30">
                      <a:hlinkClick r:id="rId7" action="ppaction://hlinksldjump"/>
                      <a:extLst>
                        <a:ext uri="{FF2B5EF4-FFF2-40B4-BE49-F238E27FC236}">
                          <a16:creationId xmlns:a16="http://schemas.microsoft.com/office/drawing/2014/main" xmlns="" id="{5D9C3CA5-DBFE-4D27-BF67-FBE0623358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1" name="Oval 31">
                      <a:hlinkClick r:id="rId7" action="ppaction://hlinksldjump"/>
                      <a:extLst>
                        <a:ext uri="{FF2B5EF4-FFF2-40B4-BE49-F238E27FC236}">
                          <a16:creationId xmlns:a16="http://schemas.microsoft.com/office/drawing/2014/main" xmlns="" id="{BD3C418C-3B1D-4C4B-8E39-501804F3D3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2" name="Oval 32">
                      <a:hlinkClick r:id="rId7" action="ppaction://hlinksldjump"/>
                      <a:extLst>
                        <a:ext uri="{FF2B5EF4-FFF2-40B4-BE49-F238E27FC236}">
                          <a16:creationId xmlns:a16="http://schemas.microsoft.com/office/drawing/2014/main" xmlns="" id="{DC13F738-3591-4DB2-BB70-887B2EC3E0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3" name="Oval 33">
                      <a:hlinkClick r:id="rId7" action="ppaction://hlinksldjump"/>
                      <a:extLst>
                        <a:ext uri="{FF2B5EF4-FFF2-40B4-BE49-F238E27FC236}">
                          <a16:creationId xmlns:a16="http://schemas.microsoft.com/office/drawing/2014/main" xmlns="" id="{6779EDC4-8E0B-466B-978D-9CDB8A0963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7" name="Rectangle 3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3E2850E-9451-4FF0-AC7C-F6B4FA826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56" name="Line 37">
                <a:extLst>
                  <a:ext uri="{FF2B5EF4-FFF2-40B4-BE49-F238E27FC236}">
                    <a16:creationId xmlns:a16="http://schemas.microsoft.com/office/drawing/2014/main" xmlns="" id="{977DA222-FAA0-4C18-951C-9943784ACE0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38">
                <a:extLst>
                  <a:ext uri="{FF2B5EF4-FFF2-40B4-BE49-F238E27FC236}">
                    <a16:creationId xmlns:a16="http://schemas.microsoft.com/office/drawing/2014/main" xmlns="" id="{DDFF5F40-8B17-4DF4-8E3E-02764DC903B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Line 39">
                <a:extLst>
                  <a:ext uri="{FF2B5EF4-FFF2-40B4-BE49-F238E27FC236}">
                    <a16:creationId xmlns:a16="http://schemas.microsoft.com/office/drawing/2014/main" xmlns="" id="{BD85FD47-5086-4676-AC1D-CE1058CF0C3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9" name="群組 158">
                <a:extLst>
                  <a:ext uri="{FF2B5EF4-FFF2-40B4-BE49-F238E27FC236}">
                    <a16:creationId xmlns:a16="http://schemas.microsoft.com/office/drawing/2014/main" xmlns="" id="{57DF9808-0B9D-40BF-8C43-D29C484BC25F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60" name="Oval 2">
                  <a:extLst>
                    <a:ext uri="{FF2B5EF4-FFF2-40B4-BE49-F238E27FC236}">
                      <a16:creationId xmlns:a16="http://schemas.microsoft.com/office/drawing/2014/main" xmlns="" id="{5708338F-E4AB-4357-A4AA-3978341A3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Oval 5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xmlns="" id="{1B745081-1C15-455B-B3D5-0E1952B20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" name="Oval 6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xmlns="" id="{2B1033C6-A190-4E57-AA0D-A2132D665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514A24A-99A0-43D8-A494-B5E666B3E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Oval 8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xmlns="" id="{09F98236-9EBD-48D5-A3EE-2772914C8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65" name="Rectangle 9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xmlns="" id="{28DC247B-C971-4995-B0E9-C850A4899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51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5197B82D-720A-4C28-B023-755BD61CF1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30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4" y="407988"/>
            <a:ext cx="8153518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Optical Material Div.</a:t>
            </a:r>
            <a: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b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Optical Division provides optical, audio, sensing, 5G, ADAS and server related materials, components or product OEM</a:t>
            </a:r>
          </a:p>
          <a:p>
            <a:pPr algn="l" eaLnBrk="1" hangingPunct="1">
              <a:defRPr/>
            </a:pPr>
            <a:endParaRPr kumimoji="1" lang="en-US" altLang="zh-TW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Spherical lens, ball lens, prism, optical components, and IR filter for phone, security, sports cam, automobile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Glass carrier and wafer, augmented-reality glasses, and glass in infrared and industrial applications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Gaming headsets, earbud, and control pad ODM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Finger print and camera modules/IC components used in NB, security and automobile. GNSS module for 5G small cells.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Optical coating materials, targets, and equipment parts: crystal,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mo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 grid, monitoring glass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etc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…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Griding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, cutting, and polishing tools used in optical glass, semiconductor, and alloy industries: Tokyo Diamond Tools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Nano-coating material used for application on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circiut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 boards,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achieving moisture, dust, and stain resistance.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Cooling hose/push, temperature/pressure/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leack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 detection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sensors for data center/server/semi factories.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1D20F83F-1F9D-4F76-AE81-9557D0DBEBB9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09B63FB2-74F4-4054-935F-CB208C6F724B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D78B487B-36E3-4D4E-B74A-2882EAE10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3" name="Oval 2">
                  <a:extLst>
                    <a:ext uri="{FF2B5EF4-FFF2-40B4-BE49-F238E27FC236}">
                      <a16:creationId xmlns:a16="http://schemas.microsoft.com/office/drawing/2014/main" xmlns="" id="{494A0DB6-047F-492C-81BE-19A83B670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4" name="Group 3">
                  <a:extLst>
                    <a:ext uri="{FF2B5EF4-FFF2-40B4-BE49-F238E27FC236}">
                      <a16:creationId xmlns:a16="http://schemas.microsoft.com/office/drawing/2014/main" xmlns="" id="{55C5662E-29F9-494D-AFA3-760CE89D2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5" name="Group 4">
                    <a:extLst>
                      <a:ext uri="{FF2B5EF4-FFF2-40B4-BE49-F238E27FC236}">
                        <a16:creationId xmlns:a16="http://schemas.microsoft.com/office/drawing/2014/main" xmlns="" id="{89A3AB1C-28A2-4498-8597-9DEBF034CA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7460638-942F-404F-9367-A516896122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A3B722E-EDB8-42CE-8536-9D5ED63DD5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612E522-35AF-4DBC-B790-2BAA1096D8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0697966-2AA3-4D92-B9F1-1D200715F8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D72F053C-D200-4B3F-BCEC-3D232D71B6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1C26275C-DFF6-4B78-B304-2A27D638BE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5A292E46-A82C-4CF3-8BD9-0D1E41F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96FA3526-F283-4B12-991C-630C689C93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19A02009-9A75-44FE-9DC0-075EC46D23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21429FBC-9D3E-4170-B1AC-05C578A29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ABD6FD4B-D33F-49D6-9BD5-EEA5F841BB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6B9920B-567D-45AA-8F14-0749CC749A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CF8156B-F2AC-47B7-9F1E-43AFE5B9C8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E707B32D-3140-46EF-BEAF-6810E678D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E77FAA06-C8B9-46ED-8B68-B639C9F30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9674CC86-9593-4691-AE17-A990D17D12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AE8E6FEA-C022-4614-BA31-177468B082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28F98DA2-780D-4D5D-AC8D-93ABE0CCC1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08A1F14-5A21-4916-BA0E-14DABE7A35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238548E-BE99-49DF-A5FE-03B883BC9E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8BEE5EB-7FDF-45EE-9449-F95C15BB7B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FD50304-F228-41B5-8CC1-387111E28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C9357644-0107-4F32-B1FD-934B81540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DBD5E2F1-1F0F-4B47-9327-B46492632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105C27CC-C7F5-4000-B80A-2DF64093D7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DE4A4023-5438-44B4-A020-C1908D747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8B551655-6DED-4082-9745-8686968A65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DDC8137-989F-4853-9126-4AABE81BED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ACFF93C-C8AC-41B3-9B4A-67C14AAAE9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B381A03E-D95D-48DA-BCAD-C62C2BEC6E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59A4D2A-EC0F-4127-A7D1-FD616851E3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EC2F3BC4-537B-41F9-AACD-0B04EFE63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7720E62A-1B62-4677-86F1-26A7D5AB364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0481A38F-C9DA-4C58-B034-3695C1A8A90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AB940831-FAAB-401D-BB0C-D6B393CA2A9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BA888E00-DE7B-4C04-B1EF-6C964BEBB5B5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08D9C784-59FA-4C25-AC02-F889007BB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8714B44-05A5-4537-9A84-FB94685A5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C419409E-EA2E-4772-A4BF-530102CDD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29CCEEB4-7E28-4DE0-BA2C-FDA341C58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9A521AB-2C95-4F6B-B067-806D32991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F216F43-BFDF-46DA-BFC8-1D1A8B4DE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AC466868-347D-41D0-AE31-9CB4BF6938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40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tx2"/>
                </a:solidFill>
              </a:rPr>
              <a:t>Gredmann</a:t>
            </a:r>
            <a:endParaRPr lang="en-US" altLang="zh-TW" sz="1800" b="1" dirty="0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4234" y="407988"/>
            <a:ext cx="8214546" cy="6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Magnetic Material Div.</a:t>
            </a:r>
            <a: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b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soft, hard magnetic, amorphous and nanocrystalline materials for the parts and components.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high permeability of nanocrystalline core for EMI Common Mode Choke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low loss Amorphous, Nanocrystalline Cores for transformer in high efficiency power supply.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high accuracy and low errors current sensors for checked AC, DC current.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all-current sensitive differential current sensors for EV Charger and PV Inverter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high accuracy current transformer for the electronic watt-hour meters 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core , components and module for Solar, Wind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Genertor</a:t>
            </a:r>
            <a:endParaRPr kumimoji="1" lang="en-US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and E. Car application.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magnet,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CoFe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NiFe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 alloy for Motor application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To use the facial and voice recognition for AI solution. 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8EFBDD24-1A29-48C1-8BD0-4B0E2B39140A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36A8A802-1606-4008-BB01-66EEA53C9827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33BA55E6-D473-471B-8EE0-CDCD7FAB9D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3" name="Oval 2">
                  <a:extLst>
                    <a:ext uri="{FF2B5EF4-FFF2-40B4-BE49-F238E27FC236}">
                      <a16:creationId xmlns:a16="http://schemas.microsoft.com/office/drawing/2014/main" xmlns="" id="{F0090A20-D1CF-4305-A139-1A38C87AF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4" name="Group 3">
                  <a:extLst>
                    <a:ext uri="{FF2B5EF4-FFF2-40B4-BE49-F238E27FC236}">
                      <a16:creationId xmlns:a16="http://schemas.microsoft.com/office/drawing/2014/main" xmlns="" id="{E07E566B-6127-4391-A960-359B15125E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5" name="Group 4">
                    <a:extLst>
                      <a:ext uri="{FF2B5EF4-FFF2-40B4-BE49-F238E27FC236}">
                        <a16:creationId xmlns:a16="http://schemas.microsoft.com/office/drawing/2014/main" xmlns="" id="{B42F10A1-0255-4D95-BE8F-702F1E6105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301C4620-4118-4CF5-9C17-D8EAD4254D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723B82E-1E41-4D24-9147-FC13D1876B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10DEEF3-0A1F-49E4-BFDE-C5D07C5BD8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FE2403FF-F1F0-4FBB-935D-93BEC0256E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EE3AED62-081F-4DC6-AD66-4D7BCE9E4A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CAD9862E-5EC4-4FBA-A5DC-24067EAC6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330EBA48-87AE-4732-B465-5611EB3FE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3BE5AA5-85C3-4A3D-AFCA-2383315F6F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D570250-694B-4746-87E6-86988D77A3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EEAAF43F-A615-4B2E-82C6-017E7F712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A939C89-09A8-42ED-86A3-131DF563F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4CAC16FB-A7C1-4B3F-B2B2-E082BAA270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B78E61F-F55A-4E77-B1C6-E2AD7DE0CE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4A48249B-0B57-4CF0-B8E2-2AEF97A3E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4BFC71F5-C5EF-4188-B3F2-3B768890F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A967624E-0D8A-4151-8D58-324CD125A0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D9D5CB91-1AA6-4C20-8242-70E89A29E8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A74376F1-7C61-4CE5-A81B-A61358979E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F318AFC-2F59-4C43-81DF-00EFD6FF58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BA3CD15-41A4-41AB-88A7-6583C5E371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17F70CC-E99E-43AA-BE2A-F5F94F8C6E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47C5D81-CA48-4ED3-9814-9D0F8C07B4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1313FACC-F5C4-4372-8286-8F731B818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9DCA50DA-0309-45F7-B457-1C901E828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04AC73F0-B5F0-48BC-BB74-AF75F690B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49F721C7-BB82-41AD-BFBA-9D1DE6625E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45D044EE-DA2E-4F30-B9AC-3A8B851294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5A0CE73-7D18-4615-A8B8-55F894557DE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8BF794B-7532-4448-9BF9-C97AF5B07A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5CF4F7F-2318-4E15-8318-9521489D28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FBC8651-8C39-4987-A27F-F4E210F32D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EB7A3D3B-D992-4144-85DB-52E8B02B8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CE91F92F-4F4E-461E-8E48-3854FD0BD68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19B4EB1C-EDF7-4596-B4B2-C0396723C60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665FD51D-3674-400E-844C-3579AF210C2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B8331F83-BAFA-44F5-9355-13A0A1D0A123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402BB0EA-477B-4E00-8207-2A1E5EFE5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B5FFC90-1557-40B6-97C3-833846094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34525BF-FD2C-46F3-8CC4-60E98E54B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EB82699A-992F-447D-B5EB-CBE4B0E7D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5A306F2-9895-41CD-A41D-491CF8807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4C0322F-3899-428C-AE65-95C1EDFA5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4154613-EEC8-4EEC-A0A9-382621D364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265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5" y="407988"/>
            <a:ext cx="8136904" cy="6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Semiconductor Material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provides sorts of material for semiconductor industry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Silicon Wafer (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Coinroll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Wafer, Epi Wafer, Polished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Wafer,Test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Wafer), Reclaim Wafer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SiC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wafer,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SiC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Epi Wafer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Wafer Carrier: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Hybox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FOUP,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FOSB,Cassette,RFID</a:t>
            </a:r>
            <a:endParaRPr kumimoji="1" lang="en-US" altLang="zh-TW" sz="1700" b="1" dirty="0">
              <a:solidFill>
                <a:srgbClr val="FFFFFF"/>
              </a:solidFill>
              <a:latin typeface="Arial"/>
            </a:endParaRP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Photoresist, SOC, SOG,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SiBarc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for Photolithography process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Spare parts in CMP process: Retainer Ring, Sponge; DRY PUMP for equipment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Bulk/ Specialty Chemicals: HF49%, H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SO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4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,CuSO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4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Cu Etchant, EBR, Precursors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Specialty Gases: NF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3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F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N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CH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F</a:t>
            </a:r>
            <a:r>
              <a:rPr kumimoji="1" lang="en-US" altLang="zh-TW" sz="1400" b="1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Laser Gases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(OSAT)Stripper, Photo Resist, PSPI,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LeadFrame</a:t>
            </a:r>
            <a:endParaRPr kumimoji="1" lang="en-US" altLang="zh-TW" sz="1700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xmlns="" id="{9F04A703-18FA-4AD0-902B-8C49D0488EFA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xmlns="" id="{60EF0C2D-31A4-4CCC-B490-26E5C0A6A1B4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95" name="Group 58">
                <a:extLst>
                  <a:ext uri="{FF2B5EF4-FFF2-40B4-BE49-F238E27FC236}">
                    <a16:creationId xmlns:a16="http://schemas.microsoft.com/office/drawing/2014/main" xmlns="" id="{EDB600CE-DFD8-46D4-92B3-E33B3B08C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33" name="Oval 2">
                  <a:extLst>
                    <a:ext uri="{FF2B5EF4-FFF2-40B4-BE49-F238E27FC236}">
                      <a16:creationId xmlns:a16="http://schemas.microsoft.com/office/drawing/2014/main" xmlns="" id="{EC5637AC-3D39-4F6C-AAF6-96F6C861A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3">
                  <a:extLst>
                    <a:ext uri="{FF2B5EF4-FFF2-40B4-BE49-F238E27FC236}">
                      <a16:creationId xmlns:a16="http://schemas.microsoft.com/office/drawing/2014/main" xmlns="" id="{C1809641-FB49-4398-8AAC-6FF709ACC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35" name="Group 4">
                    <a:extLst>
                      <a:ext uri="{FF2B5EF4-FFF2-40B4-BE49-F238E27FC236}">
                        <a16:creationId xmlns:a16="http://schemas.microsoft.com/office/drawing/2014/main" xmlns="" id="{505F3072-A918-44FF-A968-F5A75C30F7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3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94F79B0-4039-4C5A-A0D8-D5DD753F43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D7359E1-DC86-42D2-B90B-A59421FD44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2BC0B57-8162-402D-876E-3C69A8F98F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89FAD79-89BA-4D4B-BD54-B7B3DE334E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B4646990-7FE5-483F-A806-A4E4A1CDA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96" name="Group 42">
                <a:extLst>
                  <a:ext uri="{FF2B5EF4-FFF2-40B4-BE49-F238E27FC236}">
                    <a16:creationId xmlns:a16="http://schemas.microsoft.com/office/drawing/2014/main" xmlns="" id="{11EBC792-9CB9-4415-8E25-B9C8C35B1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25" name="Group 41">
                  <a:extLst>
                    <a:ext uri="{FF2B5EF4-FFF2-40B4-BE49-F238E27FC236}">
                      <a16:creationId xmlns:a16="http://schemas.microsoft.com/office/drawing/2014/main" xmlns="" id="{E33B7BA2-0DDC-4A9F-B8F6-EEC4F8892B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2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3812E72D-C8B1-4124-AAAB-20FE13EA95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BB936D67-7FF5-481B-85AA-53FDE3FB7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9" name="Group 13">
                    <a:extLst>
                      <a:ext uri="{FF2B5EF4-FFF2-40B4-BE49-F238E27FC236}">
                        <a16:creationId xmlns:a16="http://schemas.microsoft.com/office/drawing/2014/main" xmlns="" id="{718DA4C8-3DF4-4A15-8B2F-C85523D4C1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865552F-555D-42AD-B637-5A2AD525C7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A786D23-33B9-4B82-9B38-C836D5B184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4E9820D5-D11E-492C-9F54-36FCC464A2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199B32C9-49A0-44ED-852B-A8C61493F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97" name="Group 18">
                <a:extLst>
                  <a:ext uri="{FF2B5EF4-FFF2-40B4-BE49-F238E27FC236}">
                    <a16:creationId xmlns:a16="http://schemas.microsoft.com/office/drawing/2014/main" xmlns="" id="{31F7F5BA-FF6B-464C-A814-9F7C9821E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17" name="Group 19">
                  <a:extLst>
                    <a:ext uri="{FF2B5EF4-FFF2-40B4-BE49-F238E27FC236}">
                      <a16:creationId xmlns:a16="http://schemas.microsoft.com/office/drawing/2014/main" xmlns="" id="{879514C0-02BA-405B-BBE1-1D4D946AC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19" name="Oval 20">
                    <a:extLst>
                      <a:ext uri="{FF2B5EF4-FFF2-40B4-BE49-F238E27FC236}">
                        <a16:creationId xmlns:a16="http://schemas.microsoft.com/office/drawing/2014/main" xmlns="" id="{0843B327-3083-462A-8265-9B207FB116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1">
                    <a:extLst>
                      <a:ext uri="{FF2B5EF4-FFF2-40B4-BE49-F238E27FC236}">
                        <a16:creationId xmlns:a16="http://schemas.microsoft.com/office/drawing/2014/main" xmlns="" id="{55480177-51C2-47FE-85FE-BC3703B852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533BFB3E-885C-4B80-BD7B-FA6E6106AD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1EA7355-AF76-40D9-BD0A-A663B79731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A561F08-C3C2-425B-81C6-4C17E9A014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C126757-D109-4CE9-B132-2478D22098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596AEBA3-7EF4-44F9-BEFA-9F8C0BEC8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xmlns="" id="{C7AED7D4-F607-4B75-B8DC-14FE170475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09" name="Group 27">
                  <a:extLst>
                    <a:ext uri="{FF2B5EF4-FFF2-40B4-BE49-F238E27FC236}">
                      <a16:creationId xmlns:a16="http://schemas.microsoft.com/office/drawing/2014/main" xmlns="" id="{005F5085-2E51-4E5A-80FC-D4AE030042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1" name="Oval 28">
                    <a:extLst>
                      <a:ext uri="{FF2B5EF4-FFF2-40B4-BE49-F238E27FC236}">
                        <a16:creationId xmlns:a16="http://schemas.microsoft.com/office/drawing/2014/main" xmlns="" id="{29E74051-D037-4CA5-B31D-DB563D8809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" name="Group 29">
                    <a:extLst>
                      <a:ext uri="{FF2B5EF4-FFF2-40B4-BE49-F238E27FC236}">
                        <a16:creationId xmlns:a16="http://schemas.microsoft.com/office/drawing/2014/main" xmlns="" id="{9A03EBB6-C285-4DEE-A6DA-51E624187F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817F73A6-3F0A-4356-ABB4-2B126539B5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E6C9C0E-EC47-4B0A-BE3D-105E70AFC9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AC653F5-80B5-4EE1-A53A-786E191F90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85F673D-1EEF-4558-984E-371077F729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C5DDC257-5BBF-48E7-9DE1-08E62C4D6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xmlns="" id="{38EBEC24-B3C8-422E-ACD2-62EE5587A7D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38">
                <a:extLst>
                  <a:ext uri="{FF2B5EF4-FFF2-40B4-BE49-F238E27FC236}">
                    <a16:creationId xmlns:a16="http://schemas.microsoft.com/office/drawing/2014/main" xmlns="" id="{5C1B5FE3-D67D-461B-A774-F533BB166F4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xmlns="" id="{6217EF0F-CA37-49B0-8470-A471DEE0172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xmlns="" id="{DEBD9898-3D01-4C07-B987-855F45EA376A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3" name="Oval 2">
                  <a:extLst>
                    <a:ext uri="{FF2B5EF4-FFF2-40B4-BE49-F238E27FC236}">
                      <a16:creationId xmlns:a16="http://schemas.microsoft.com/office/drawing/2014/main" xmlns="" id="{B018DC46-6EF3-46AB-B991-A0C13886A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04F6CB0-5049-4761-B576-72C821C1F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2BEE6D9-8D80-4D52-BBF6-384E5F10D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6BD7F71E-4C40-4228-A4BA-92092C196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7564ADE-D234-4A10-803D-6446C5A53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0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5D6CF2C-E671-4E96-A743-C82AAE769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709521CE-FF6B-4909-A40C-4FEB116A54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147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35569" name="Rectangle 49"/>
          <p:cNvSpPr>
            <a:spLocks noChangeArrowheads="1"/>
          </p:cNvSpPr>
          <p:nvPr/>
        </p:nvSpPr>
        <p:spPr bwMode="auto">
          <a:xfrm>
            <a:off x="467544" y="407988"/>
            <a:ext cx="8432980" cy="569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Super Power Electronic Engineering Div.</a:t>
            </a:r>
            <a:r>
              <a:rPr kumimoji="1" lang="en-US" altLang="zh-TW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 offer alloy powder, soft alloy powder cores, components and molding chokes.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</a:rPr>
              <a:t>alloy powder core to replace Iron and Ferrite cores with lower loss and wide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frequancy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cores for power factor correction (PFC) in power supply.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cores for AC choke, output choke and DC to DC chock in power supply.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cores for core for the differential mode choke of EMC filter in power supply.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cores with low DC-Bias and low noise application in power supply.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cores, chokes and module for the higher efficiency and smaller size solution in power supply.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iron-copper Co-Firing choke for the main board.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To use the molding choke with ferrite, hot pressing and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module process in the main board.</a:t>
            </a: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xmlns="" id="{7C94D570-4E92-4DD3-BA07-D8767C628FC4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xmlns="" id="{4E966247-9738-4928-8F0B-5D53FEFFF50F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7" name="Group 58">
                <a:extLst>
                  <a:ext uri="{FF2B5EF4-FFF2-40B4-BE49-F238E27FC236}">
                    <a16:creationId xmlns:a16="http://schemas.microsoft.com/office/drawing/2014/main" xmlns="" id="{D7D6DAEB-7308-4D42-B3EA-348B46B1B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95" name="Oval 2">
                  <a:extLst>
                    <a:ext uri="{FF2B5EF4-FFF2-40B4-BE49-F238E27FC236}">
                      <a16:creationId xmlns:a16="http://schemas.microsoft.com/office/drawing/2014/main" xmlns="" id="{ADE355CE-C5D4-4534-A91C-CD4B33C16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6" name="Group 3">
                  <a:extLst>
                    <a:ext uri="{FF2B5EF4-FFF2-40B4-BE49-F238E27FC236}">
                      <a16:creationId xmlns:a16="http://schemas.microsoft.com/office/drawing/2014/main" xmlns="" id="{95044A07-C110-44EB-A83B-3069982950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6" name="Group 4">
                    <a:extLst>
                      <a:ext uri="{FF2B5EF4-FFF2-40B4-BE49-F238E27FC236}">
                        <a16:creationId xmlns:a16="http://schemas.microsoft.com/office/drawing/2014/main" xmlns="" id="{CB579BE1-11A7-4190-AFF6-50170D0AE1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8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4C36885-7D21-4630-83C3-8E2A701DDC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49941FE-C359-4031-8FD0-3874D23127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1046BDC-5A62-4EF1-BAAB-DB56C92817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1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12B0B90-24DA-4105-9651-62BBD4F80A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7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FAB18B2D-ECD7-46BC-B36F-5F16618428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8" name="Group 42">
                <a:extLst>
                  <a:ext uri="{FF2B5EF4-FFF2-40B4-BE49-F238E27FC236}">
                    <a16:creationId xmlns:a16="http://schemas.microsoft.com/office/drawing/2014/main" xmlns="" id="{C9EE9746-C402-4231-824A-AD63044C41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7" name="Group 41">
                  <a:extLst>
                    <a:ext uri="{FF2B5EF4-FFF2-40B4-BE49-F238E27FC236}">
                      <a16:creationId xmlns:a16="http://schemas.microsoft.com/office/drawing/2014/main" xmlns="" id="{9A7DEFB5-A50F-49E1-A6E5-3A70BA9B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9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1C540E1-20E4-41BE-BC19-B58A8B94ED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0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8EF474D2-8BCA-4B54-9F17-942D0E99E3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1" name="Group 13">
                    <a:extLst>
                      <a:ext uri="{FF2B5EF4-FFF2-40B4-BE49-F238E27FC236}">
                        <a16:creationId xmlns:a16="http://schemas.microsoft.com/office/drawing/2014/main" xmlns="" id="{7841013C-1772-4F93-9C26-EB77A4D786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2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8955D13-3A73-4B06-B656-775DCDCE7C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F8B5632A-C701-4DED-9111-C13B47EC2D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70B8503-3EB8-46FA-BC3C-6F5B9CC1F8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8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39645E51-6D7A-4C5B-BF9A-8C4FB69FE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9" name="Group 18">
                <a:extLst>
                  <a:ext uri="{FF2B5EF4-FFF2-40B4-BE49-F238E27FC236}">
                    <a16:creationId xmlns:a16="http://schemas.microsoft.com/office/drawing/2014/main" xmlns="" id="{2A53C183-4DF6-499A-9B14-6E367F044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9" name="Group 19">
                  <a:extLst>
                    <a:ext uri="{FF2B5EF4-FFF2-40B4-BE49-F238E27FC236}">
                      <a16:creationId xmlns:a16="http://schemas.microsoft.com/office/drawing/2014/main" xmlns="" id="{2FA4F9D6-B45B-406F-A6FC-00297F240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1" name="Oval 20">
                    <a:extLst>
                      <a:ext uri="{FF2B5EF4-FFF2-40B4-BE49-F238E27FC236}">
                        <a16:creationId xmlns:a16="http://schemas.microsoft.com/office/drawing/2014/main" xmlns="" id="{FAC3B8E9-29B8-4538-AD2E-9AD1979139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2" name="Group 21">
                    <a:extLst>
                      <a:ext uri="{FF2B5EF4-FFF2-40B4-BE49-F238E27FC236}">
                        <a16:creationId xmlns:a16="http://schemas.microsoft.com/office/drawing/2014/main" xmlns="" id="{5FB36120-4760-4730-89A4-D521007D56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3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2B70C9A-F1D7-4F74-97A1-270925D021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6481AFD-45EA-4BA8-9C68-36F5833099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136C898-5A0A-45AD-A384-B21EBD7018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0994A68-366D-4C31-AF9B-F824FE7387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0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DFCF3E5F-081B-45E4-94E6-3CBF72AC2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60" name="Group 43">
                <a:extLst>
                  <a:ext uri="{FF2B5EF4-FFF2-40B4-BE49-F238E27FC236}">
                    <a16:creationId xmlns:a16="http://schemas.microsoft.com/office/drawing/2014/main" xmlns="" id="{1609BFB8-6FDD-4C07-9F3A-4727D17EF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1" name="Group 27">
                  <a:extLst>
                    <a:ext uri="{FF2B5EF4-FFF2-40B4-BE49-F238E27FC236}">
                      <a16:creationId xmlns:a16="http://schemas.microsoft.com/office/drawing/2014/main" xmlns="" id="{E3B65C43-90DF-42F0-98D6-619DFDB60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3" name="Oval 28">
                    <a:extLst>
                      <a:ext uri="{FF2B5EF4-FFF2-40B4-BE49-F238E27FC236}">
                        <a16:creationId xmlns:a16="http://schemas.microsoft.com/office/drawing/2014/main" xmlns="" id="{ECF260C1-9EE7-4693-A97D-18D9AC87C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4" name="Group 29">
                    <a:extLst>
                      <a:ext uri="{FF2B5EF4-FFF2-40B4-BE49-F238E27FC236}">
                        <a16:creationId xmlns:a16="http://schemas.microsoft.com/office/drawing/2014/main" xmlns="" id="{1A77157B-85C9-467A-B051-3A1629A818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5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F91623A-4571-4DD7-9DF1-2AD33D45A5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F8F35BD-DFC0-4CE8-8353-0BBED15767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37516EF-C6CF-434C-A43B-9BB2656C79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AF9D9B9-CE79-4B26-A283-7A1984BBA2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2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6AF5D959-2E7E-4FD5-91BD-550DC1614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1" name="Line 37">
                <a:extLst>
                  <a:ext uri="{FF2B5EF4-FFF2-40B4-BE49-F238E27FC236}">
                    <a16:creationId xmlns:a16="http://schemas.microsoft.com/office/drawing/2014/main" xmlns="" id="{FA3FE622-EA2C-4E13-A050-994843F81CF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8">
                <a:extLst>
                  <a:ext uri="{FF2B5EF4-FFF2-40B4-BE49-F238E27FC236}">
                    <a16:creationId xmlns:a16="http://schemas.microsoft.com/office/drawing/2014/main" xmlns="" id="{C120187D-DFA4-4813-BF6B-1CB24808BBC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39">
                <a:extLst>
                  <a:ext uri="{FF2B5EF4-FFF2-40B4-BE49-F238E27FC236}">
                    <a16:creationId xmlns:a16="http://schemas.microsoft.com/office/drawing/2014/main" xmlns="" id="{33997C04-4D88-4DE4-8372-E2986D94214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" name="群組 63">
                <a:extLst>
                  <a:ext uri="{FF2B5EF4-FFF2-40B4-BE49-F238E27FC236}">
                    <a16:creationId xmlns:a16="http://schemas.microsoft.com/office/drawing/2014/main" xmlns="" id="{EAAEB7E1-26B7-4491-A187-82320AEB02BF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5" name="Oval 2">
                  <a:extLst>
                    <a:ext uri="{FF2B5EF4-FFF2-40B4-BE49-F238E27FC236}">
                      <a16:creationId xmlns:a16="http://schemas.microsoft.com/office/drawing/2014/main" xmlns="" id="{205F8177-D583-4288-A601-3BA5B5598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B440591-58FB-4D58-9752-D45FFC0B4D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09DEABF-D4C8-4FC4-94A3-DE62E6A5E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C9468E5F-9490-4577-9539-4DAE0C1BB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CE8FC66-05FC-4623-999F-12D0CA633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70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84215F3B-3A1F-43B2-B524-DBF90173B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6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CFF4EE86-4199-4D0E-9E21-5CC83726F7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70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00"/>
                </a:solidFill>
                <a:latin typeface="Arial" charset="0"/>
              </a:rPr>
              <a:t>Gredmann</a:t>
            </a:r>
            <a:endParaRPr lang="en-US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4" y="407988"/>
            <a:ext cx="8346296" cy="640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Research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Provides high purity materials for academic, biological use and precision manufacturing.</a:t>
            </a:r>
          </a:p>
          <a:p>
            <a:pPr algn="l" eaLnBrk="1" hangingPunct="1">
              <a:defRPr/>
            </a:pPr>
            <a:endParaRPr kumimoji="1" lang="en-US" altLang="zh-TW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All kinds of substrates for high temperature superconductors such as ZrO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MgO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LiAlO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&amp; SrTiO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3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High temperature insulated materials for experiment such as Al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3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ZrO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Si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3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N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4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tube, rod or plate.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Al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3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TiO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single crystals, and other unusual single crystals such as YIG, YAG, GGG…for infrared rays penetration.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Platinum and Iridium crucibles use for growing single crystals, and all kinds of seed crystals.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Bismuth telluride compounds use for tracking and detecting isotope sources, and also for the electric coolers.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Group II, III, IV and VI single crystals and ultra high pure materials for MBE process.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BN, Mo, W, Vitreous Carbon and PBN crucibles for high temperature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and particular vapor deposition.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All kinds of targets and slugs for physical vapor deposition or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sputtering process. Various kinds of new 2D Semiconductors’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materials, ex: Graphene, MoS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WS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h-BN,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Phospherene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…etc.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5AEF08D9-47B8-486A-BAF5-6BCFD427CCAF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5D811A0B-A88A-4863-83E2-270B9CC9A594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48739B57-68D4-49C3-81BC-C20673F62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D0A56919-E065-48AD-8F6D-60F4C733F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7E3A4423-5383-43DD-9AA0-AC13335F5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968D4105-DE29-410F-859F-4C7C16C9BF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0C08DDB-C575-4E6A-9378-2647B0358D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6D98052-0174-4266-8BD1-3ECCCA0FDD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B3897C5-517C-487D-95CD-F3A9638DB3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4C468A2-3F82-4731-99E3-FFBDA4E5CB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1B825D23-BE65-40F4-A6B8-5568F95121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8D1DAE10-5D23-427F-A946-CD81002DD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33D7B341-98E1-477E-B6FC-31AFEDF38F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D3AF356-1C78-4DD3-8180-132741F38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0505A1DE-00D1-4BD8-93D2-CC741A77D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E3FB03D9-6AE8-4E96-97C1-CB69350724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4AFCF9F-FA7F-4C13-870C-8A26902213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1916ECD-9B7A-4290-A5B7-F6AC8FD94F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680F23B1-4BFB-4E10-A93F-63BF821906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2FC13066-06A3-4779-A972-66F8B2432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C7587FDD-D86C-4192-92F7-A1F57E06E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0F8A7209-AE43-4684-A534-156AF8548B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1EE7698F-D13C-427D-B9E9-70C6EADD0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6B9DEACE-48C4-4047-88BF-2C65AEC329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53D393F-1AD5-4B3F-939E-C0A588B245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EB1CFEA-CBA3-4382-AC83-7FA095A0EA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317CE77-0FF0-4F4A-9B4B-D9021097A3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CDDA3AD-0D29-49E5-A213-4E24E5F59D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81F5F82D-ED52-4A2D-A9A5-203582965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8D75BC42-57E5-4118-8A81-05BC7E11B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C3F436C2-CFBD-4B2F-9C0A-F065858FA3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02C1520D-039B-4804-B298-EEAB85947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07D1FF81-DD88-4748-BB10-A579862D21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72AC659-2FC6-4050-A312-814B7733F1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57C497A-8E44-4F58-ADC6-E590009248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0875B0E-9468-45D9-B334-063723F1D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867CA77-DF89-4CE2-8734-DC632B8C17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03EA96ED-A04E-4BD9-A76C-696C20D1C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BC371E28-6839-4A67-9636-4336D7A5994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8DB8AEB3-1D49-419E-9A0C-614EB28467E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7091ED2-BCFE-4F82-89B7-1FED9F4E069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CDB5F6D1-6E4A-4359-96F8-BAA9692BAB42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73E82F69-9E2A-487C-B243-6C246D8C8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192B988-2891-4244-890C-726092D17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C56A129-6433-4504-94CA-94F36D5E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4B57769B-BE46-454D-8DAE-5C3FCB1F7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957513F-9D3B-4F8A-9255-22E107E1B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D768826-6502-4E80-8B23-3F4C31658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F1F9DA7-B774-4759-A244-FF3E4643B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84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00"/>
                </a:solidFill>
                <a:latin typeface="Arial" charset="0"/>
              </a:rPr>
              <a:t>Gredmann</a:t>
            </a:r>
            <a:endParaRPr lang="en-US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4" y="407988"/>
            <a:ext cx="8346296" cy="640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Flat-panel Display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provides sorts of material for Flat Panel Display (FPD) industry</a:t>
            </a:r>
          </a:p>
          <a:p>
            <a:pPr algn="l" eaLnBrk="1" hangingPunct="1">
              <a:defRPr/>
            </a:pPr>
            <a:endParaRPr kumimoji="1" lang="en-US" altLang="zh-TW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Al, Cu, ITO Etchant. Photoresist for Array process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Photoresist &amp; TMAH Developer for Array process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RGB photoresist &amp; CF developer for CF process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PI &amp; PI Remover &amp; Liquid Crystal for Cell process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Driver IC, T-Con IC, PMIC,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OpenCell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Chemical filter, MAU Air filter, Dry pump.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Bulk/ Specialty chemicals: Stripper, NMP, HF, H</a:t>
            </a:r>
            <a:r>
              <a:rPr kumimoji="1" lang="en-US" altLang="zh-TW" sz="14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SO</a:t>
            </a:r>
            <a:r>
              <a:rPr kumimoji="1" lang="en-US" altLang="zh-TW" sz="1400" b="1" dirty="0">
                <a:solidFill>
                  <a:srgbClr val="FFFFFF"/>
                </a:solidFill>
              </a:rPr>
              <a:t>4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H</a:t>
            </a:r>
            <a:r>
              <a:rPr kumimoji="1" lang="en-US" altLang="zh-TW" sz="14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O</a:t>
            </a:r>
            <a:r>
              <a:rPr kumimoji="1" lang="en-US" altLang="zh-TW" sz="1400" b="1" dirty="0">
                <a:solidFill>
                  <a:srgbClr val="FFFFFF"/>
                </a:solidFill>
              </a:rPr>
              <a:t>2</a:t>
            </a:r>
            <a:endParaRPr kumimoji="1" lang="en-US" altLang="zh-TW" sz="1700" b="1" dirty="0">
              <a:solidFill>
                <a:srgbClr val="FFFFFF"/>
              </a:solidFill>
            </a:endParaRPr>
          </a:p>
          <a:p>
            <a:pPr algn="l" eaLnBrk="1" hangingPunct="1">
              <a:defRPr/>
            </a:pPr>
            <a:r>
              <a:rPr kumimoji="1" lang="pt-BR" altLang="zh-TW" sz="1700" b="1" dirty="0">
                <a:solidFill>
                  <a:srgbClr val="FFFFFF"/>
                </a:solidFill>
              </a:rPr>
              <a:t>Bulk/ Specialty gases: NF</a:t>
            </a:r>
            <a:r>
              <a:rPr kumimoji="1" lang="pt-BR" altLang="zh-TW" sz="1400" b="1" dirty="0">
                <a:solidFill>
                  <a:srgbClr val="FFFFFF"/>
                </a:solidFill>
              </a:rPr>
              <a:t>3</a:t>
            </a:r>
            <a:r>
              <a:rPr kumimoji="1" lang="pt-BR" altLang="zh-TW" sz="1700" b="1" dirty="0">
                <a:solidFill>
                  <a:srgbClr val="FFFFFF"/>
                </a:solidFill>
              </a:rPr>
              <a:t>,N</a:t>
            </a:r>
            <a:r>
              <a:rPr kumimoji="1" lang="pt-BR" altLang="zh-TW" sz="1400" b="1" dirty="0">
                <a:solidFill>
                  <a:srgbClr val="FFFFFF"/>
                </a:solidFill>
              </a:rPr>
              <a:t>2</a:t>
            </a:r>
            <a:r>
              <a:rPr kumimoji="1" lang="pt-BR" altLang="zh-TW" sz="1700" b="1" dirty="0">
                <a:solidFill>
                  <a:srgbClr val="FFFFFF"/>
                </a:solidFill>
              </a:rPr>
              <a:t>O, Precursor gases</a:t>
            </a:r>
            <a:endParaRPr kumimoji="1" lang="en-US" altLang="zh-TW" sz="1700" b="1" dirty="0">
              <a:solidFill>
                <a:srgbClr val="FFFFFF"/>
              </a:solidFill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5AEF08D9-47B8-486A-BAF5-6BCFD427CCAF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5D811A0B-A88A-4863-83E2-270B9CC9A594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48739B57-68D4-49C3-81BC-C20673F62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D0A56919-E065-48AD-8F6D-60F4C733F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7E3A4423-5383-43DD-9AA0-AC13335F5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968D4105-DE29-410F-859F-4C7C16C9BF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0C08DDB-C575-4E6A-9378-2647B0358D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6D98052-0174-4266-8BD1-3ECCCA0FDD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B3897C5-517C-487D-95CD-F3A9638DB3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4C468A2-3F82-4731-99E3-FFBDA4E5CB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1B825D23-BE65-40F4-A6B8-5568F95121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8D1DAE10-5D23-427F-A946-CD81002DD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33D7B341-98E1-477E-B6FC-31AFEDF38F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D3AF356-1C78-4DD3-8180-132741F38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0505A1DE-00D1-4BD8-93D2-CC741A77D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E3FB03D9-6AE8-4E96-97C1-CB69350724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4AFCF9F-FA7F-4C13-870C-8A26902213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1916ECD-9B7A-4290-A5B7-F6AC8FD94F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680F23B1-4BFB-4E10-A93F-63BF821906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2FC13066-06A3-4779-A972-66F8B2432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C7587FDD-D86C-4192-92F7-A1F57E06E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0F8A7209-AE43-4684-A534-156AF8548B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1EE7698F-D13C-427D-B9E9-70C6EADD0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6B9DEACE-48C4-4047-88BF-2C65AEC329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53D393F-1AD5-4B3F-939E-C0A588B245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EB1CFEA-CBA3-4382-AC83-7FA095A0EA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317CE77-0FF0-4F4A-9B4B-D9021097A3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CDDA3AD-0D29-49E5-A213-4E24E5F59D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81F5F82D-ED52-4A2D-A9A5-203582965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8D75BC42-57E5-4118-8A81-05BC7E11B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C3F436C2-CFBD-4B2F-9C0A-F065858FA3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02C1520D-039B-4804-B298-EEAB85947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07D1FF81-DD88-4748-BB10-A579862D21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72AC659-2FC6-4050-A312-814B7733F1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57C497A-8E44-4F58-ADC6-E590009248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0875B0E-9468-45D9-B334-063723F1D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867CA77-DF89-4CE2-8734-DC632B8C17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03EA96ED-A04E-4BD9-A76C-696C20D1C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BC371E28-6839-4A67-9636-4336D7A5994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8DB8AEB3-1D49-419E-9A0C-614EB28467E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7091ED2-BCFE-4F82-89B7-1FED9F4E069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CDB5F6D1-6E4A-4359-96F8-BAA9692BAB42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73E82F69-9E2A-487C-B243-6C246D8C8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192B988-2891-4244-890C-726092D17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C56A129-6433-4504-94CA-94F36D5E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4B57769B-BE46-454D-8DAE-5C3FCB1F7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957513F-9D3B-4F8A-9255-22E107E1B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D768826-6502-4E80-8B23-3F4C31658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F1F9DA7-B774-4759-A244-FF3E4643B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43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Line 4"/>
          <p:cNvSpPr>
            <a:spLocks noChangeShapeType="1"/>
          </p:cNvSpPr>
          <p:nvPr/>
        </p:nvSpPr>
        <p:spPr bwMode="auto">
          <a:xfrm flipH="1">
            <a:off x="5816596" y="4149080"/>
            <a:ext cx="374654" cy="17844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162932" y="3780513"/>
            <a:ext cx="3387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2000" b="1" dirty="0" err="1">
                <a:solidFill>
                  <a:srgbClr val="FFFFFF"/>
                </a:solidFill>
                <a:ea typeface="標楷體" pitchFamily="65" charset="-120"/>
              </a:rPr>
              <a:t>Gredmann</a:t>
            </a:r>
            <a:r>
              <a:rPr lang="en-US" altLang="zh-TW" sz="2000" b="1" dirty="0">
                <a:solidFill>
                  <a:srgbClr val="FFFFFF"/>
                </a:solidFill>
                <a:ea typeface="標楷體" pitchFamily="65" charset="-12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Taiwan </a:t>
            </a:r>
            <a:r>
              <a:rPr lang="en-US" altLang="zh-TW" sz="2800" b="1" dirty="0">
                <a:solidFill>
                  <a:srgbClr val="FF33CC"/>
                </a:solidFill>
              </a:rPr>
              <a:t>223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6191250" y="1196975"/>
            <a:ext cx="295275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Beijing </a:t>
            </a:r>
            <a:r>
              <a:rPr lang="en-US" altLang="zh-TW" sz="2800" b="1" dirty="0">
                <a:solidFill>
                  <a:srgbClr val="FF33CC"/>
                </a:solidFill>
                <a:ea typeface="標楷體" pitchFamily="65" charset="-120"/>
              </a:rPr>
              <a:t>2</a:t>
            </a: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800" b="1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 flipH="1" flipV="1">
            <a:off x="5260975" y="4714875"/>
            <a:ext cx="31750" cy="13065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5076825" y="5953155"/>
            <a:ext cx="36004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 err="1">
                <a:solidFill>
                  <a:srgbClr val="FFFFFF"/>
                </a:solidFill>
                <a:ea typeface="標楷體" pitchFamily="65" charset="-120"/>
              </a:rPr>
              <a:t>Gredmann</a:t>
            </a:r>
            <a:r>
              <a:rPr lang="en-US" altLang="zh-TW" sz="2000" b="1" dirty="0">
                <a:solidFill>
                  <a:srgbClr val="FFFFFF"/>
                </a:solidFill>
                <a:ea typeface="標楷體" pitchFamily="65" charset="-120"/>
              </a:rPr>
              <a:t> </a:t>
            </a:r>
            <a:r>
              <a:rPr lang="en-US" altLang="zh-TW" sz="2000" b="1" i="1" dirty="0" err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HongKong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33CC"/>
                </a:solidFill>
                <a:ea typeface="標楷體" pitchFamily="65" charset="-120"/>
              </a:rPr>
              <a:t>2   </a:t>
            </a:r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>
            <a:off x="5673368" y="3652024"/>
            <a:ext cx="466192" cy="28240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6100128" y="3278012"/>
            <a:ext cx="331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</a:rPr>
              <a:t>Gredmann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</a:rPr>
              <a:t>Shanghai</a:t>
            </a: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800" b="1" dirty="0">
                <a:solidFill>
                  <a:srgbClr val="FF33CC"/>
                </a:solidFill>
              </a:rPr>
              <a:t>29</a:t>
            </a:r>
          </a:p>
        </p:txBody>
      </p: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6011863" y="5300663"/>
            <a:ext cx="341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>
                <a:solidFill>
                  <a:srgbClr val="FFFFFF"/>
                </a:solidFill>
                <a:ea typeface="標楷體" pitchFamily="65" charset="-120"/>
              </a:rPr>
              <a:t>Gredmann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Shenzhen</a:t>
            </a:r>
            <a:r>
              <a:rPr lang="en-US" altLang="zh-TW" sz="2000" b="1" dirty="0">
                <a:solidFill>
                  <a:srgbClr val="FFFFFF"/>
                </a:solidFill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FF33CC"/>
                </a:solidFill>
                <a:ea typeface="標楷體" pitchFamily="65" charset="-120"/>
              </a:rPr>
              <a:t>63</a:t>
            </a: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H="1" flipV="1">
            <a:off x="5276850" y="4622800"/>
            <a:ext cx="808038" cy="8937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 flipH="1">
            <a:off x="5435600" y="1716088"/>
            <a:ext cx="865188" cy="17129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21520" name="Picture 18" descr="白閃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9700"/>
            <a:ext cx="5318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15" name="Picture 19" descr="閃電優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37"/>
            <a:ext cx="7064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1476375" y="188913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 err="1">
                <a:solidFill>
                  <a:srgbClr val="FFFFCC"/>
                </a:solidFill>
              </a:rPr>
              <a:t>Gredmann</a:t>
            </a:r>
            <a:r>
              <a:rPr lang="en-US" altLang="zh-TW" sz="2400" b="1" dirty="0">
                <a:solidFill>
                  <a:srgbClr val="FFFFCC"/>
                </a:solidFill>
              </a:rPr>
              <a:t> Man Power allocated in Asia</a:t>
            </a:r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 flipH="1" flipV="1">
            <a:off x="5219700" y="4365625"/>
            <a:ext cx="64770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0118" name="Text Box 22"/>
          <p:cNvSpPr txBox="1">
            <a:spLocks noChangeArrowheads="1"/>
          </p:cNvSpPr>
          <p:nvPr/>
        </p:nvSpPr>
        <p:spPr bwMode="auto">
          <a:xfrm>
            <a:off x="5886451" y="4546461"/>
            <a:ext cx="3392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 err="1">
                <a:solidFill>
                  <a:srgbClr val="FFFFFF"/>
                </a:solidFill>
                <a:ea typeface="標楷體" pitchFamily="65" charset="-120"/>
              </a:rPr>
              <a:t>Gredmann</a:t>
            </a:r>
            <a:r>
              <a:rPr lang="en-US" altLang="zh-TW" sz="2000" b="1" dirty="0">
                <a:solidFill>
                  <a:srgbClr val="FFFFFF"/>
                </a:solidFill>
                <a:ea typeface="標楷體" pitchFamily="65" charset="-120"/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Guangzhou </a:t>
            </a:r>
            <a:r>
              <a:rPr lang="en-US" altLang="zh-TW" sz="2800" b="1" dirty="0">
                <a:solidFill>
                  <a:srgbClr val="FF33CC"/>
                </a:solidFill>
                <a:ea typeface="標楷體" pitchFamily="65" charset="-120"/>
              </a:rPr>
              <a:t>46</a:t>
            </a:r>
          </a:p>
        </p:txBody>
      </p:sp>
      <p:sp>
        <p:nvSpPr>
          <p:cNvPr id="260126" name="Rectangle 30"/>
          <p:cNvSpPr>
            <a:spLocks noChangeArrowheads="1"/>
          </p:cNvSpPr>
          <p:nvPr/>
        </p:nvSpPr>
        <p:spPr bwMode="auto">
          <a:xfrm>
            <a:off x="8305800" y="6597650"/>
            <a:ext cx="9731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C0C0C0"/>
                </a:solidFill>
              </a:rPr>
              <a:t>Gredmann</a:t>
            </a:r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xmlns="" id="{56E01F08-2A43-4F57-93C9-61FAB72146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8154" y="2878256"/>
            <a:ext cx="466192" cy="67665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AA625C0-3674-4F2D-B87B-68B73FB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302" y="2401724"/>
            <a:ext cx="331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 dirty="0" err="1">
                <a:solidFill>
                  <a:srgbClr val="FFFFFF"/>
                </a:solidFill>
              </a:rPr>
              <a:t>Gredmann</a:t>
            </a:r>
            <a:r>
              <a:rPr lang="en-US" altLang="zh-TW" sz="2000" b="1" dirty="0">
                <a:solidFill>
                  <a:srgbClr val="FFFFFF"/>
                </a:solidFill>
              </a:rPr>
              <a:t> </a:t>
            </a:r>
            <a:r>
              <a:rPr lang="en-US" altLang="zh-TW" sz="2000" b="1" i="1" dirty="0">
                <a:solidFill>
                  <a:srgbClr val="FFFFFF"/>
                </a:solidFill>
              </a:rPr>
              <a:t>Korea </a:t>
            </a:r>
            <a:r>
              <a:rPr lang="en-US" altLang="zh-TW" sz="2800" b="1" dirty="0">
                <a:solidFill>
                  <a:srgbClr val="FF33CC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52452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00"/>
                </a:solidFill>
                <a:latin typeface="Arial" charset="0"/>
              </a:rPr>
              <a:t>Gredmann</a:t>
            </a:r>
            <a:endParaRPr lang="en-US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4" y="407988"/>
            <a:ext cx="8315509" cy="640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Advanced Liquid Cooling  Material Development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Authorized distributor of hoses, parts, and material specifically designed for liquid-cooling server assigned by major USA &amp; EU brands.</a:t>
            </a:r>
          </a:p>
          <a:p>
            <a:pPr algn="l" eaLnBrk="1" hangingPunct="1">
              <a:defRPr/>
            </a:pPr>
            <a:endParaRPr kumimoji="1" lang="en-US" altLang="zh-TW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Equipped with hose tooling and solutions for integrated crimping machines.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Hose for chemicals &amp; relative hose solution provider.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Authorized distributor for cables alignment, fiber optics and connectors designated by leading data center companies.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Agency for world's leading water mercury manufacturer and relative liquid sensors.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Agency for the world's top manufacturers for filter and solenoid valves.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Integrated material and parts solutions for liquid and gas loop.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Used for Low Earth Orbit (LEO) satellites, high-frequency 110G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semiconductor connectors, with 120G to be released soon.</a:t>
            </a:r>
          </a:p>
          <a:p>
            <a:pPr algn="l" eaLnBrk="1" hangingPunct="1">
              <a:defRPr/>
            </a:pPr>
            <a:r>
              <a:rPr kumimoji="1" lang="pt-BR" altLang="zh-TW" sz="1700" b="1" dirty="0">
                <a:solidFill>
                  <a:srgbClr val="FFFFFF"/>
                </a:solidFill>
              </a:rPr>
              <a:t>Heat dissipation-related chemical materials.</a:t>
            </a:r>
            <a:endParaRPr kumimoji="1" lang="en-US" altLang="zh-TW" sz="1700" b="1" dirty="0">
              <a:solidFill>
                <a:srgbClr val="FFFFFF"/>
              </a:solidFill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5AEF08D9-47B8-486A-BAF5-6BCFD427CCAF}"/>
              </a:ext>
            </a:extLst>
          </p:cNvPr>
          <p:cNvGrpSpPr/>
          <p:nvPr/>
        </p:nvGrpSpPr>
        <p:grpSpPr>
          <a:xfrm>
            <a:off x="7147558" y="5047087"/>
            <a:ext cx="1978186" cy="1810913"/>
            <a:chOff x="764066" y="668508"/>
            <a:chExt cx="1978186" cy="1810913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5D811A0B-A88A-4863-83E2-270B9CC9A594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48739B57-68D4-49C3-81BC-C20673F62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D0A56919-E065-48AD-8F6D-60F4C733F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7E3A4423-5383-43DD-9AA0-AC13335F5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968D4105-DE29-410F-859F-4C7C16C9BF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0C08DDB-C575-4E6A-9378-2647B0358D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6D98052-0174-4266-8BD1-3ECCCA0FDD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B3897C5-517C-487D-95CD-F3A9638DB3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4C468A2-3F82-4731-99E3-FFBDA4E5CB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1B825D23-BE65-40F4-A6B8-5568F95121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8D1DAE10-5D23-427F-A946-CD81002DD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33D7B341-98E1-477E-B6FC-31AFEDF38F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D3AF356-1C78-4DD3-8180-132741F38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0505A1DE-00D1-4BD8-93D2-CC741A77D9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E3FB03D9-6AE8-4E96-97C1-CB69350724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4AFCF9F-FA7F-4C13-870C-8A26902213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1916ECD-9B7A-4290-A5B7-F6AC8FD94F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680F23B1-4BFB-4E10-A93F-63BF821906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2FC13066-06A3-4779-A972-66F8B2432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C7587FDD-D86C-4192-92F7-A1F57E06E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0F8A7209-AE43-4684-A534-156AF8548B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1EE7698F-D13C-427D-B9E9-70C6EADD08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6B9DEACE-48C4-4047-88BF-2C65AEC329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53D393F-1AD5-4B3F-939E-C0A588B245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EB1CFEA-CBA3-4382-AC83-7FA095A0EA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317CE77-0FF0-4F4A-9B4B-D9021097A3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CDDA3AD-0D29-49E5-A213-4E24E5F59D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81F5F82D-ED52-4A2D-A9A5-203582965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8D75BC42-57E5-4118-8A81-05BC7E11B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C3F436C2-CFBD-4B2F-9C0A-F065858FA3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02C1520D-039B-4804-B298-EEAB85947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07D1FF81-DD88-4748-BB10-A579862D21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72AC659-2FC6-4050-A312-814B7733F1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57C497A-8E44-4F58-ADC6-E590009248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0875B0E-9468-45D9-B334-063723F1D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867CA77-DF89-4CE2-8734-DC632B8C17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03EA96ED-A04E-4BD9-A76C-696C20D1C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BC371E28-6839-4A67-9636-4336D7A5994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8DB8AEB3-1D49-419E-9A0C-614EB28467E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7091ED2-BCFE-4F82-89B7-1FED9F4E069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CDB5F6D1-6E4A-4359-96F8-BAA9692BAB42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73E82F69-9E2A-487C-B243-6C246D8C8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192B988-2891-4244-890C-726092D17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C56A129-6433-4504-94CA-94F36D5E2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4B57769B-BE46-454D-8DAE-5C3FCB1F7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957513F-9D3B-4F8A-9255-22E107E1B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D768826-6502-4E80-8B23-3F4C31658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F1F9DA7-B774-4759-A244-FF3E4643B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631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4" y="407988"/>
            <a:ext cx="8364435" cy="6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Advanced Precision Material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 provide precision films, special-purpose materials and equipment required in the LCD and OLED display manufacturing.</a:t>
            </a:r>
          </a:p>
          <a:p>
            <a:pPr algn="l" eaLnBrk="1" hangingPunct="1">
              <a:defRPr/>
            </a:pPr>
            <a:endParaRPr kumimoji="1" lang="en-US" altLang="zh-TW" sz="11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Ni-Fe Alloy such as Invar36 used for Mask of display and RA Copper Foil mostly ranging 12~70 µm thick for FCCL.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Metal mask for OLED evaporation process such as etching CMM , FMM , Electroforming high-resolution FMM, supporting Metal frame and Mask Tension Welding Machin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High durable dichroic dye, TAC film, and protective film for polarizers.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Flexible material &amp; tools, ex: </a:t>
            </a:r>
            <a:r>
              <a:rPr kumimoji="1" lang="en-US" altLang="zh-TW" sz="1600" b="1" dirty="0" err="1">
                <a:solidFill>
                  <a:schemeClr val="bg1"/>
                </a:solidFill>
                <a:latin typeface="Arial"/>
              </a:rPr>
              <a:t>Reliablilty</a:t>
            </a: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 tester, Mechanical lift-off </a:t>
            </a:r>
            <a:r>
              <a:rPr kumimoji="1" lang="en-US" altLang="zh-TW" sz="1600" b="1" dirty="0" err="1">
                <a:solidFill>
                  <a:schemeClr val="bg1"/>
                </a:solidFill>
                <a:latin typeface="Arial"/>
              </a:rPr>
              <a:t>solution,Laser</a:t>
            </a: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 cutting solution, and Film to glass or glass to glass laminator 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Soft substrates used for flexible OLED, TFT-LCD, etc., such as Polyimide varnish, and Colorless polyimide Film, Ultra-thin Glass used for flexible cover window and/or matched with flexible PET HC.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Augmented Reality glasses solutions, including materials and </a:t>
            </a:r>
            <a:r>
              <a:rPr kumimoji="1" lang="en-US" altLang="zh-TW" sz="1600" b="1" dirty="0" err="1">
                <a:solidFill>
                  <a:schemeClr val="bg1"/>
                </a:solidFill>
                <a:latin typeface="Arial"/>
              </a:rPr>
              <a:t>tools,ex</a:t>
            </a: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: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High refractive index nanocrystals material, Inkjet printer, stacking tool.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Organic dye for recordable </a:t>
            </a:r>
            <a:r>
              <a:rPr kumimoji="1" lang="en-US" altLang="zh-TW" sz="1600" b="1" dirty="0" err="1">
                <a:solidFill>
                  <a:schemeClr val="bg1"/>
                </a:solidFill>
                <a:latin typeface="Arial"/>
              </a:rPr>
              <a:t>disc,thermal</a:t>
            </a: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 sublimating prints, and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dichroic dyes with good environment duration and aging liability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Lenses for exposure systems used in lithographic process,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particularly applied in Semiconductor &amp; FPD industries.,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chemeClr val="bg1"/>
                </a:solidFill>
                <a:latin typeface="Arial"/>
              </a:rPr>
              <a:t>wafer cleaning PVA brush for CMP process</a:t>
            </a:r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xmlns="" id="{15649E65-FBC7-4D6A-94D3-18C2EC046260}"/>
              </a:ext>
            </a:extLst>
          </p:cNvPr>
          <p:cNvGrpSpPr/>
          <p:nvPr/>
        </p:nvGrpSpPr>
        <p:grpSpPr>
          <a:xfrm>
            <a:off x="6735856" y="5298568"/>
            <a:ext cx="2389482" cy="1552159"/>
            <a:chOff x="352770" y="927262"/>
            <a:chExt cx="2389482" cy="1552159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xmlns="" id="{6F8B7417-065E-45A9-90CF-6DAE4945580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95" name="Group 58">
                <a:extLst>
                  <a:ext uri="{FF2B5EF4-FFF2-40B4-BE49-F238E27FC236}">
                    <a16:creationId xmlns:a16="http://schemas.microsoft.com/office/drawing/2014/main" xmlns="" id="{FBB1C141-4591-47C1-8287-1FCFBFC4C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33" name="Oval 2">
                  <a:extLst>
                    <a:ext uri="{FF2B5EF4-FFF2-40B4-BE49-F238E27FC236}">
                      <a16:creationId xmlns:a16="http://schemas.microsoft.com/office/drawing/2014/main" xmlns="" id="{F4E54D12-1E82-4870-92FD-0037CEBF6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3">
                  <a:extLst>
                    <a:ext uri="{FF2B5EF4-FFF2-40B4-BE49-F238E27FC236}">
                      <a16:creationId xmlns:a16="http://schemas.microsoft.com/office/drawing/2014/main" xmlns="" id="{9A5A72A3-5436-4F6A-BD28-89D073A95D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35" name="Group 4">
                    <a:extLst>
                      <a:ext uri="{FF2B5EF4-FFF2-40B4-BE49-F238E27FC236}">
                        <a16:creationId xmlns:a16="http://schemas.microsoft.com/office/drawing/2014/main" xmlns="" id="{078F4DA0-6D58-4347-8AE9-790A9843E8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3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453D10E-2AD1-4C7A-8509-340425AB6E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8976C95E-6347-4789-BECB-81BFC6BE9C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31C9B88-D871-4D11-A639-B6B73A992E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7B8541C-8CDC-447C-9FCF-9512BE3CB2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D43B1113-B6B2-40BE-8321-7B32E3D89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96" name="Group 42">
                <a:extLst>
                  <a:ext uri="{FF2B5EF4-FFF2-40B4-BE49-F238E27FC236}">
                    <a16:creationId xmlns:a16="http://schemas.microsoft.com/office/drawing/2014/main" xmlns="" id="{A901247F-AB1B-4677-A26A-405C2D97AA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25" name="Group 41">
                  <a:extLst>
                    <a:ext uri="{FF2B5EF4-FFF2-40B4-BE49-F238E27FC236}">
                      <a16:creationId xmlns:a16="http://schemas.microsoft.com/office/drawing/2014/main" xmlns="" id="{946A471D-9FD3-430C-9E57-DA4BA56C22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2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B67016C-914F-4D95-889A-776D53458C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3DA3C1CA-B95C-439C-950E-FAA89FCAA0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9" name="Group 13">
                    <a:extLst>
                      <a:ext uri="{FF2B5EF4-FFF2-40B4-BE49-F238E27FC236}">
                        <a16:creationId xmlns:a16="http://schemas.microsoft.com/office/drawing/2014/main" xmlns="" id="{C6AEFD01-8E64-4331-A385-FA31475639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5CE8BDA-5646-46A8-8A99-1C33CB8C95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93E831D-5F8D-4330-B7C3-F43B5CD911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FC2AD263-03EF-49EC-82F8-86B057D7E7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2E842C15-A52A-44C4-A189-86A73DBAB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97" name="Group 18">
                <a:extLst>
                  <a:ext uri="{FF2B5EF4-FFF2-40B4-BE49-F238E27FC236}">
                    <a16:creationId xmlns:a16="http://schemas.microsoft.com/office/drawing/2014/main" xmlns="" id="{00866F65-2048-45B7-8E6C-20F251042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17" name="Group 19">
                  <a:extLst>
                    <a:ext uri="{FF2B5EF4-FFF2-40B4-BE49-F238E27FC236}">
                      <a16:creationId xmlns:a16="http://schemas.microsoft.com/office/drawing/2014/main" xmlns="" id="{A1666334-671B-48CB-9C1D-ED554446B1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19" name="Oval 20">
                    <a:extLst>
                      <a:ext uri="{FF2B5EF4-FFF2-40B4-BE49-F238E27FC236}">
                        <a16:creationId xmlns:a16="http://schemas.microsoft.com/office/drawing/2014/main" xmlns="" id="{A3BBB7EE-EE35-487B-B4DB-1E6F22C7A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1">
                    <a:extLst>
                      <a:ext uri="{FF2B5EF4-FFF2-40B4-BE49-F238E27FC236}">
                        <a16:creationId xmlns:a16="http://schemas.microsoft.com/office/drawing/2014/main" xmlns="" id="{4D9352A9-96C6-4C86-A945-D6A307ED23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81A55513-B4EC-4A64-A517-EF6E6B1062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B043A89-B8C8-4CF4-95D7-BA8C8D267D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DAFD6E6-2551-446D-A73A-54D6103F33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CEF2B7C-42DF-4726-B39E-1732609A29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16F65867-F030-45B8-BA95-BECD06A4C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xmlns="" id="{10637D86-7AFB-4488-9D91-9700E7B19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09" name="Group 27">
                  <a:extLst>
                    <a:ext uri="{FF2B5EF4-FFF2-40B4-BE49-F238E27FC236}">
                      <a16:creationId xmlns:a16="http://schemas.microsoft.com/office/drawing/2014/main" xmlns="" id="{A7540C8C-1E24-4705-8FBD-B862C1BE06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1" name="Oval 28">
                    <a:extLst>
                      <a:ext uri="{FF2B5EF4-FFF2-40B4-BE49-F238E27FC236}">
                        <a16:creationId xmlns:a16="http://schemas.microsoft.com/office/drawing/2014/main" xmlns="" id="{7927D8B2-66C2-4F98-ABE7-C3CE204A93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" name="Group 29">
                    <a:extLst>
                      <a:ext uri="{FF2B5EF4-FFF2-40B4-BE49-F238E27FC236}">
                        <a16:creationId xmlns:a16="http://schemas.microsoft.com/office/drawing/2014/main" xmlns="" id="{8A2CF64D-C4CB-4F5E-85BC-35765137F4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C82B295-9FBB-43E3-B5DA-D198C7A0B5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F343AC6-B329-430A-AA7E-9069E01E29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FA11131-D990-4363-A2C2-85F5A472B8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B87DD97-6A27-4523-A78D-66A109791F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7BFFF084-AE92-4300-9DD9-AB9593CEC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xmlns="" id="{D77E1E27-21E5-483C-AFC5-92A43FD9292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38">
                <a:extLst>
                  <a:ext uri="{FF2B5EF4-FFF2-40B4-BE49-F238E27FC236}">
                    <a16:creationId xmlns:a16="http://schemas.microsoft.com/office/drawing/2014/main" xmlns="" id="{CFE61A08-B716-422E-9748-C581806B7E5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xmlns="" id="{56CDE918-13BC-4888-9314-58540B8F155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xmlns="" id="{8AA6DC21-13C8-48F6-8C7C-7BD7AAB629C9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3" name="Oval 2">
                  <a:extLst>
                    <a:ext uri="{FF2B5EF4-FFF2-40B4-BE49-F238E27FC236}">
                      <a16:creationId xmlns:a16="http://schemas.microsoft.com/office/drawing/2014/main" xmlns="" id="{232E9DAD-728C-4940-8026-A280C3EE9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FA4D6B3-DD8C-4B2A-95AE-9F5F85DB0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423B66C-E366-4B04-85D6-E3BC2DADA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72C0B998-00A0-4CF1-88EF-E04FA08C8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1368A15-E0C8-485D-96A2-51800DDF8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0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E041B69-ED6F-4A6E-9476-B47C13820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FB88EF94-17C0-4C7C-A4CE-B47D52C687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352770" y="129147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988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Gredmann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5" y="407988"/>
            <a:ext cx="8136904" cy="64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lvl="0" algn="l" eaLnBrk="1" fontAlgn="ctr" hangingPunct="1"/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Touch Panel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supplying all touch panel relevant films, sensors, and TP modules from 5"~86"</a:t>
            </a:r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 algn="l" eaLnBrk="1" fontAlgn="ctr" hangingPunct="1"/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 algn="l" eaLnBrk="1" fontAlgn="ctr" hangingPunct="1"/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Copper Film for metal mesh sensor and Metal Mesh for EMI shielding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Conductive film: ITO Film For Smart Window, </a:t>
            </a:r>
            <a:r>
              <a:rPr kumimoji="1" lang="en-US" altLang="ja-JP" sz="1700" b="1" dirty="0" err="1">
                <a:solidFill>
                  <a:srgbClr val="FFFFFF"/>
                </a:solidFill>
              </a:rPr>
              <a:t>Epaper</a:t>
            </a:r>
            <a:r>
              <a:rPr kumimoji="1" lang="en-US" altLang="ja-JP" sz="1700" b="1" dirty="0">
                <a:solidFill>
                  <a:srgbClr val="FFFFFF"/>
                </a:solidFill>
              </a:rPr>
              <a:t>, touch panel.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Gold thin film for Biosensor and Blood Glucose test strip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Touch Panel control IC for 4 wire multi-touches, Touch Button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1~15.6" customized </a:t>
            </a:r>
            <a:r>
              <a:rPr kumimoji="1" lang="en-US" altLang="ja-JP" sz="1700" b="1" dirty="0" err="1">
                <a:solidFill>
                  <a:srgbClr val="FFFFFF"/>
                </a:solidFill>
              </a:rPr>
              <a:t>panel,such</a:t>
            </a:r>
            <a:r>
              <a:rPr kumimoji="1" lang="en-US" altLang="ja-JP" sz="1700" b="1" dirty="0">
                <a:solidFill>
                  <a:srgbClr val="FFFFFF"/>
                </a:solidFill>
              </a:rPr>
              <a:t> as STN, TFT,LCD module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Equipment for Touch Panel, Sputtering </a:t>
            </a:r>
            <a:r>
              <a:rPr kumimoji="1" lang="en-US" altLang="ja-JP" sz="1700" b="1" dirty="0" err="1">
                <a:solidFill>
                  <a:srgbClr val="FFFFFF"/>
                </a:solidFill>
              </a:rPr>
              <a:t>machine,Laminating</a:t>
            </a:r>
            <a:r>
              <a:rPr kumimoji="1" lang="en-US" altLang="ja-JP" sz="1700" b="1" dirty="0">
                <a:solidFill>
                  <a:srgbClr val="FFFFFF"/>
                </a:solidFill>
              </a:rPr>
              <a:t> machine.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OCA, OCR for LCD optical bonding</a:t>
            </a:r>
          </a:p>
          <a:p>
            <a:pPr lvl="0" algn="l" eaLnBrk="1" fontAlgn="ctr" hangingPunct="1"/>
            <a:r>
              <a:rPr kumimoji="1" lang="en-US" altLang="ja-JP" sz="1700" b="1" dirty="0">
                <a:solidFill>
                  <a:srgbClr val="FFFFFF"/>
                </a:solidFill>
              </a:rPr>
              <a:t>High refractive index nanoimprint Lithography material and equipment for Front light guide, AR Glass, </a:t>
            </a:r>
            <a:r>
              <a:rPr kumimoji="1" lang="en-US" altLang="ja-JP" sz="1700" b="1" dirty="0" err="1">
                <a:solidFill>
                  <a:srgbClr val="FFFFFF"/>
                </a:solidFill>
              </a:rPr>
              <a:t>Mirco</a:t>
            </a:r>
            <a:r>
              <a:rPr kumimoji="1" lang="en-US" altLang="ja-JP" sz="1700" b="1" dirty="0">
                <a:solidFill>
                  <a:srgbClr val="FFFFFF"/>
                </a:solidFill>
              </a:rPr>
              <a:t> LED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24B07EE5-AAF1-434B-AE03-0F7E99AFBAA4}"/>
              </a:ext>
            </a:extLst>
          </p:cNvPr>
          <p:cNvGrpSpPr/>
          <p:nvPr/>
        </p:nvGrpSpPr>
        <p:grpSpPr>
          <a:xfrm>
            <a:off x="6735856" y="5298568"/>
            <a:ext cx="2389482" cy="1552159"/>
            <a:chOff x="352770" y="927262"/>
            <a:chExt cx="2389482" cy="155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9E36541F-28F3-4846-A24D-D144E54A9A61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0263B9B6-0F16-4628-856B-52A39E4BEC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51FC5A5B-F13B-40C4-ADC5-FBC7E5635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D537D63F-8441-4F0A-B1B0-3B651F9BF9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056467E5-7EBF-445D-B62F-0596E0693D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5303C76-04F7-43CB-9B00-4EA54FE559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5201C52-BBBB-45E7-8A54-2632EA57E4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38C9C287-0B57-46EF-9F45-284EB29CAF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F36AEA9D-2FD2-4999-92C6-EA60B2ED91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8DF3D50D-98CA-4EA3-B1E3-932F1330E9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E36CE179-A9AB-433C-BF64-BFE9FA745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CBF07EE7-AE6F-42C3-B9F7-FFAA5AF5B5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94D7AEE3-8B39-4D04-ACDA-5A3BCE5297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5A91B20-7961-4399-91B8-901CD08A02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3EBEE2D8-4552-499F-A128-C6D5FDC0AD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49F33DE-EB19-4C69-B9A9-F46E69777E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B519362-DE20-4738-9CB8-56AD3EE433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ACBEE7B-834D-45FB-8C3C-29A9BAE34C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4AFA701F-D126-42A4-8406-2BA796AE12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F3419B5A-C5DA-4110-B482-1A756695E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743C6687-C8BC-403C-BADF-FD8A848BBD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D76FFB05-6761-4517-81FD-CE91DF5868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AFAA8259-5F49-46A0-A857-E2E67FE258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1D76882-0C0A-493F-A4FA-3808EB34C6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F0D9094F-B3D3-412C-A2D8-6296A268E9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6319E15-29B7-4408-88F0-1BB1A68B34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11AB099-BA6F-4B74-9FDB-4E58A341D0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03543F85-EA38-426E-A959-32E04FF00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7C12690F-BF02-4021-878A-DF7FE2ECB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DA1B8F61-7D1B-4AD1-BD63-0F379BC96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CD7BA9EA-C44D-4AE9-8682-3529C370D3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1589EB73-5DA1-4C86-8C88-A0F95010A3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B9D6198-ADCB-4279-B0FB-C3B7242291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71C4433-A6E1-450A-9708-2A4034A502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4391630-48BD-4377-8765-308B9CD4D2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75E8B33-8DA6-48F4-90F6-F27407FD10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6CD5E9FB-E35F-4849-A91F-304EA2CEE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2711FFF0-7A61-4DEC-B43A-7414D855C7D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A5F05ECC-FF31-4DCA-AB26-147B3931138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F3506101-DDA7-4CA1-8028-9B4F8FA3B03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90B17CF6-CAF0-421A-918E-C0806F850FFF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B6515C9A-2CAE-476D-BA33-13144718B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AD802CA-ADBC-4D37-A819-C36E61D5C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B4387ED-94E7-4D77-8FD4-E50119C05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82283A65-D9EF-47C8-ACF5-D725007FE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B43C2D0-381D-458E-B6C1-783C41A37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7BD38BF0-CC0D-4BE2-AFB6-26978154D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A1A05B5E-3CE5-4342-BC54-CB9ACEACEB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352770" y="129147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29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00"/>
                </a:solidFill>
                <a:latin typeface="Arial" charset="0"/>
              </a:rPr>
              <a:t>Gredmann</a:t>
            </a:r>
            <a:endParaRPr lang="en-US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3" y="407988"/>
            <a:ext cx="8481207" cy="648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Optoelectronic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 various wafer substrates, metal targets, and spare parts consumables required in semiconductor, LED,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laser LD and other processes.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Various wafer substrates for epitaxy, ion implantation, and diffusion processes, such as Si, GaAs, </a:t>
            </a:r>
            <a:r>
              <a:rPr kumimoji="1" lang="en-US" altLang="zh-TW" sz="1600" b="1" dirty="0" err="1">
                <a:solidFill>
                  <a:srgbClr val="FFFFFF"/>
                </a:solidFill>
              </a:rPr>
              <a:t>InP</a:t>
            </a:r>
            <a:r>
              <a:rPr kumimoji="1" lang="en-US" altLang="zh-TW" sz="1600" b="1" dirty="0">
                <a:solidFill>
                  <a:srgbClr val="FFFFFF"/>
                </a:solidFill>
              </a:rPr>
              <a:t>, </a:t>
            </a:r>
            <a:r>
              <a:rPr kumimoji="1" lang="en-US" altLang="zh-TW" sz="1600" b="1" dirty="0" err="1">
                <a:solidFill>
                  <a:srgbClr val="FFFFFF"/>
                </a:solidFill>
              </a:rPr>
              <a:t>SiC</a:t>
            </a:r>
            <a:r>
              <a:rPr kumimoji="1" lang="en-US" altLang="zh-TW" sz="1600" b="1" dirty="0">
                <a:solidFill>
                  <a:srgbClr val="FFFFFF"/>
                </a:solidFill>
              </a:rPr>
              <a:t>, </a:t>
            </a:r>
            <a:r>
              <a:rPr kumimoji="1" lang="en-US" altLang="zh-TW" sz="1600" b="1" dirty="0" err="1">
                <a:solidFill>
                  <a:srgbClr val="FFFFFF"/>
                </a:solidFill>
              </a:rPr>
              <a:t>GaN</a:t>
            </a:r>
            <a:r>
              <a:rPr kumimoji="1" lang="en-US" altLang="zh-TW" sz="1600" b="1" dirty="0">
                <a:solidFill>
                  <a:srgbClr val="FFFFFF"/>
                </a:solidFill>
              </a:rPr>
              <a:t>, Al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2</a:t>
            </a:r>
            <a:r>
              <a:rPr kumimoji="1" lang="en-US" altLang="zh-TW" sz="1600" b="1" dirty="0">
                <a:solidFill>
                  <a:srgbClr val="FFFFFF"/>
                </a:solidFill>
              </a:rPr>
              <a:t>O</a:t>
            </a:r>
            <a:r>
              <a:rPr kumimoji="1" lang="en-US" altLang="zh-TW" sz="1200" b="1" dirty="0">
                <a:solidFill>
                  <a:srgbClr val="FFFFFF"/>
                </a:solidFill>
              </a:rPr>
              <a:t>3</a:t>
            </a:r>
            <a:r>
              <a:rPr kumimoji="1" lang="en-US" altLang="zh-TW" sz="1600" b="1" dirty="0">
                <a:solidFill>
                  <a:srgbClr val="FFFFFF"/>
                </a:solidFill>
              </a:rPr>
              <a:t>, metal substrates W/Mo/Cu, etc.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Various high-purity elemental metals, alloys, oxides, and fluorides of different shapes (slug, cone, target) used in thin film processes.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Liner &amp; Crucible parts used for the electron gun evaporation system (E-gun) in the thin film process, which are made of tungsten/molybdenum/copper/graphite/boron nitride, etc.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Various evaporation boats used for thermal evaporation systems in thin film process, which are made of tungsten boats, molybdenum boats, graphite boats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Crystal sensor for film thickness monitoring in thin film processes.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Wire used for packaging segment wire-bonding process,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such as gold wire, silver wire, copper wire, alloy wire, etc.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Various wafer substrates for epitaxial/process sections,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as well as re-claimed wafers, which are divided into product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wafers and test/dummy wafers.</a:t>
            </a:r>
          </a:p>
          <a:p>
            <a:pPr algn="l" eaLnBrk="1" hangingPunct="1">
              <a:defRPr/>
            </a:pPr>
            <a:r>
              <a:rPr kumimoji="1" lang="en-US" altLang="zh-TW" sz="1600" b="1" dirty="0">
                <a:solidFill>
                  <a:srgbClr val="FFFFFF"/>
                </a:solidFill>
              </a:rPr>
              <a:t>Machining parts used for various machines.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9DD42386-01C6-4F23-BD4C-6DE0EAEDAC9C}"/>
              </a:ext>
            </a:extLst>
          </p:cNvPr>
          <p:cNvGrpSpPr/>
          <p:nvPr/>
        </p:nvGrpSpPr>
        <p:grpSpPr>
          <a:xfrm>
            <a:off x="6735856" y="5298568"/>
            <a:ext cx="2389482" cy="1552159"/>
            <a:chOff x="352770" y="927262"/>
            <a:chExt cx="2389482" cy="155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370B9C45-B8FD-4A04-A355-CF1266367646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3BFD49B2-56F5-477C-B3C1-54505A445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35C00BD4-DA66-4E27-A188-F25398270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5379F2C6-834B-4365-A83C-44CB0123D4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22145697-55A6-4111-A384-B86C17421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3D851C7-18BC-47B4-9C79-B9F6073A5B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86733AE-7C0D-4B04-86CF-B4FC07C00B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BA0FDFBF-A671-4940-A83E-B53B4F2AB0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ABA61E5-8E75-4020-9A2B-2145787CF0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414A2C75-FB8E-47A7-908A-BC7289FE7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36E981FF-57DC-49B4-87A6-0163AF068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5C2BA8D2-63E8-4D43-9647-453C9F44FD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915C785-3D4C-4B69-8813-FD65240811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DA590499-CF47-440A-A0A6-C5C21F5AD0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3A4FA820-F6BF-44A6-9937-9BBB950BA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C9A92A2-247F-43D4-9B77-BCAD868439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29F86E1-50FE-47B0-B7CB-F01B154297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B45FB25-11CF-4BA5-8AEB-32C16603F0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6522F939-0F7E-41C0-9018-D84128A47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C263A21C-8A87-4CBF-BFA1-34B5C7058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3B260749-1A7D-410A-B379-29A6E5BA8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E67DD5DB-E99B-49A4-B71C-3B56C0CCB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026BE84E-A52A-44B7-A62A-F9F434BBB8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8E43981C-9AEB-458E-ACCE-4DD1DE55FF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4A9A2F2-78E1-4C6D-91EE-5A46B16AF3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0E2D648-0867-4CFD-BEB0-F0E7295191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2213F11-323D-4CD4-B9FF-F10AA10FFB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45F82D7D-3401-46F9-8061-D26032FF1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190FE38E-90CB-4C9D-A2E1-9A7DAF596E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CEF900CB-11C5-48CC-B5F0-742009259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B99D937C-22EA-4ADA-810B-A22EC0BD3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ED2425FD-FD3A-4E05-A5BF-A183949204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F1A25D7-7C58-4C7C-9097-8B3241918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88EB7B9-2406-4AD7-BAB8-94006FE5B3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CD0A077-2021-4836-929C-BB75506CF6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7380E20-CF3C-46BD-9809-F54E6031C1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3683071D-95C0-4429-BC61-F46ED049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CA3DD7C8-5224-403B-B5F2-E0C1ED86ED3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8DCE9BA8-28BE-4329-9D70-7220FC41924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FCF341FF-7BD8-4806-822E-27E7E19A488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FF667D83-65F8-4EAA-9636-F0575123BDF5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18F0915D-E5AF-46F8-89AC-86A3678BA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D01BC00-F358-40A1-867B-62E68B0EB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77D4C2A-AB03-4E72-AAB1-79EADE766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EC661E04-E0B6-4F18-A592-964618D48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5E43E5C-288C-4F3D-8F21-77747A8DD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F585464-BA1A-44AA-ACC2-A389ABF0B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844D383D-3C80-41DC-8EAA-DF58725707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352770" y="129147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1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67545" y="407988"/>
            <a:ext cx="8421918" cy="629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/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IC components Div. </a:t>
            </a:r>
            <a:r>
              <a:rPr kumimoji="1" lang="en-US" altLang="ja-JP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 provide IC components, materials, equipment for semiconductor/IC Carrier/FPC/PCB industry, optical application</a:t>
            </a:r>
          </a:p>
          <a:p>
            <a:pPr algn="l"/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Production equipment (wet/dry process), inspection equipment for semiconductor/IC Carrier/FPC/PCB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Material, chemical for semiconductor/IC Carrier/FPC/PCB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CCL for PCB and Low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dk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df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 resin, hot press stainless plate for CCL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EMI shielding film, conductive adhesive, non-conductive adhesive for FPC components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Inkjet printing equipment and ink for IC packaging/IC carrier/PCB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Thermal dissipation material, such as vapor chamber, grease, gap filler, potting glue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IR LED, VCSEL, LED Driver IC, Hall IC, PMIC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Cr/Resist plate for photomask and photomask for OLED fine metal mask(FMM) production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F97D11FE-BE35-4BAB-A4AB-17009783D77D}"/>
              </a:ext>
            </a:extLst>
          </p:cNvPr>
          <p:cNvGrpSpPr/>
          <p:nvPr/>
        </p:nvGrpSpPr>
        <p:grpSpPr>
          <a:xfrm>
            <a:off x="6735856" y="5298568"/>
            <a:ext cx="2389482" cy="1552159"/>
            <a:chOff x="352770" y="927262"/>
            <a:chExt cx="2389482" cy="1552159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FC8D4BAB-9902-4786-98F0-17926A87625C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0169E48B-8EFB-41ED-95F1-BB2883DB9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94" name="Oval 2">
                  <a:extLst>
                    <a:ext uri="{FF2B5EF4-FFF2-40B4-BE49-F238E27FC236}">
                      <a16:creationId xmlns:a16="http://schemas.microsoft.com/office/drawing/2014/main" xmlns="" id="{1AE4773D-C65C-4D87-AA6A-891409870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5" name="Group 3">
                  <a:extLst>
                    <a:ext uri="{FF2B5EF4-FFF2-40B4-BE49-F238E27FC236}">
                      <a16:creationId xmlns:a16="http://schemas.microsoft.com/office/drawing/2014/main" xmlns="" id="{12FC2CE1-7B58-4888-B06B-52ACEFC25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96" name="Group 4">
                    <a:extLst>
                      <a:ext uri="{FF2B5EF4-FFF2-40B4-BE49-F238E27FC236}">
                        <a16:creationId xmlns:a16="http://schemas.microsoft.com/office/drawing/2014/main" xmlns="" id="{A8A1DA20-347A-47F7-8ABB-C5F3405B69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7F13DDD-544E-418E-BFAF-43B7EA4319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10493BF-1384-45FC-88C7-095C5C54A4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59066D8-B528-4F1E-A092-25E8387A26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F1EA4274-C823-47D3-A1CA-4DA4F6C2CA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8E9DB5FF-67AE-4DB3-B3F1-95B1F45E9E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9255DCAA-F6FE-4512-87BE-7DF8F5064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9FB020B1-2A08-4877-B5E3-F501C7C0FF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226A5EC-4FD9-4DC1-905B-D92371DC84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3A4D4326-DFF7-4366-841D-A1DF3A71D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E259C96D-D191-4513-B2B1-44CBC29CF4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B999B4ED-01C2-4B5F-BB12-DA44AF19EA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03E2B10-2CC6-4C90-B800-E4AD819ECD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D66D258-35C9-49BF-A296-AFE06B419B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1876E878-9346-4C3D-A554-06D83D0AF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DA77CDFD-C2F4-47C4-BA3F-5393D8018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0CEA6F64-8478-42BB-B168-790813A548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A5445A17-A44A-44EA-9918-EC5E131F9B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2B3AF640-3508-4BDB-BBB1-04E1F5459A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9A0C73B-D42F-4D23-BE28-EF6108A372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8B9AB651-1276-4DBE-930D-1BFC98075E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239504C-5B25-4FB9-B8CC-0E373FC05A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0FE2A2D-44D7-47FD-8044-17CB9F6511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2097E04-0C27-4AE7-A0A6-67E9D5E24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77E16095-AFC2-4CD3-964A-1AF453A826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208E178C-9BD3-401B-9598-A9464E387F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E010051E-7969-401A-9AF2-856459C6A4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ACF95619-BAED-44D9-BC69-91F1C18E2D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0A89BD39-DE1F-4D5C-8113-1144D50DDE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D466EF4-6453-4C0C-99CB-881B4334DA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06816C12-2E29-4DD1-B913-594BB97AC5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C272E56-4164-40F1-AE57-2DF25BA75B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9CA721E2-A002-432C-9C96-056FD3CB5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4A713EC3-95C2-4754-90A5-CFC86FD7C3E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B6E60B1F-37D2-4B59-88BC-EA2751610E3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1DC832D9-73A4-42C2-B92F-99960034013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EFB6E0EE-A1DA-4F75-B3FD-306813D85643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221BED17-D5F0-4394-B53B-125CC9710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FEA2119-AD4C-483A-8F4A-818B94BDE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969F00D-BA92-4350-B991-0B1AC74AD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77C4E239-AFB5-4B86-9022-0F96EDDE7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BF56360-A27E-462B-9EDC-E46C667E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A6EE702-B8D0-4349-A951-9EF5C22B1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B005C48B-902D-4BC4-A5AD-7B830B689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352770" y="129147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8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err="1">
                <a:solidFill>
                  <a:schemeClr val="tx2"/>
                </a:solidFill>
              </a:rPr>
              <a:t>Gredmann</a:t>
            </a:r>
            <a:endParaRPr lang="en-US" altLang="zh-TW" sz="1800" b="1" dirty="0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5" y="407963"/>
            <a:ext cx="8005486" cy="64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Solar &amp; Semiconductor Material Div.</a:t>
            </a:r>
            <a: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b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Solar PV division offers the materials for PV wafer, cell and module manufacturing. 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Chemicals, parts, equipment used in PV and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Semicon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etching,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diffu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CMP application</a:t>
            </a:r>
            <a:r>
              <a:rPr kumimoji="1" lang="pt-PT" altLang="zh-TW" sz="1700" b="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CMP polishing pad and slurry for semiconductor CMP process.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Coolant, special gas, rare gas, chemicals,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SiC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equipparts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for semiconductor etching / epitaxy and other.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Quartz parts, Quartz furnace tube material for Semiconductor diffusion process.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Parts cleaning chemicals for Semiconductor diffusion/Etching/Thin-film process.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Etching chemicals for semiconductor masks.</a:t>
            </a:r>
            <a:r>
              <a:rPr kumimoji="1" lang="pt-PT" altLang="zh-TW" sz="1700" b="1" dirty="0">
                <a:solidFill>
                  <a:srgbClr val="FFFFFF"/>
                </a:solidFill>
                <a:latin typeface="Arial"/>
              </a:rPr>
              <a:t>  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Solutions for ingot growing furnace, CZ puller and automation Silicon Nitride powder coating equipment, including modification,</a:t>
            </a:r>
          </a:p>
          <a:p>
            <a:pPr lvl="0" algn="l" eaLnBrk="1" hangingPunct="1">
              <a:defRPr/>
            </a:pP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equipments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, accessories and spare parts.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The solar module for solar power system use</a:t>
            </a:r>
            <a:endParaRPr kumimoji="1" lang="pt-PT" altLang="zh-TW" sz="1700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xmlns="" id="{2F228234-798F-4024-9B97-0C4DEDC96343}"/>
              </a:ext>
            </a:extLst>
          </p:cNvPr>
          <p:cNvGrpSpPr/>
          <p:nvPr/>
        </p:nvGrpSpPr>
        <p:grpSpPr>
          <a:xfrm>
            <a:off x="7142894" y="5307872"/>
            <a:ext cx="1978186" cy="1552159"/>
            <a:chOff x="764066" y="927262"/>
            <a:chExt cx="1978186" cy="1552159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xmlns="" id="{CC580FE6-6875-4FCB-8DCE-E0A08ED93D66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95" name="Group 58">
                <a:extLst>
                  <a:ext uri="{FF2B5EF4-FFF2-40B4-BE49-F238E27FC236}">
                    <a16:creationId xmlns:a16="http://schemas.microsoft.com/office/drawing/2014/main" xmlns="" id="{B8522235-4696-4805-83CA-94869328F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33" name="Oval 2">
                  <a:extLst>
                    <a:ext uri="{FF2B5EF4-FFF2-40B4-BE49-F238E27FC236}">
                      <a16:creationId xmlns:a16="http://schemas.microsoft.com/office/drawing/2014/main" xmlns="" id="{F1B112C9-2149-4CAC-9DEF-41DF36787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3">
                  <a:extLst>
                    <a:ext uri="{FF2B5EF4-FFF2-40B4-BE49-F238E27FC236}">
                      <a16:creationId xmlns:a16="http://schemas.microsoft.com/office/drawing/2014/main" xmlns="" id="{063C5E93-2C33-4614-811F-DDC4E9C22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35" name="Group 4">
                    <a:extLst>
                      <a:ext uri="{FF2B5EF4-FFF2-40B4-BE49-F238E27FC236}">
                        <a16:creationId xmlns:a16="http://schemas.microsoft.com/office/drawing/2014/main" xmlns="" id="{743B16DD-442B-4B40-85E6-A12982EC45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3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27A478F-8B9B-4A68-87C5-9960787F73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DF918BE-351E-4145-8496-A45B62D0BC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3FB04385-D523-4C0F-B015-88F8EB73DE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BC44CBB-9767-4AF2-89DA-657DDD753F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967D43AA-0505-4D2C-9167-C6BC9E886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96" name="Group 42">
                <a:extLst>
                  <a:ext uri="{FF2B5EF4-FFF2-40B4-BE49-F238E27FC236}">
                    <a16:creationId xmlns:a16="http://schemas.microsoft.com/office/drawing/2014/main" xmlns="" id="{1CE64ECA-B54D-4E94-9465-14B5D743C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25" name="Group 41">
                  <a:extLst>
                    <a:ext uri="{FF2B5EF4-FFF2-40B4-BE49-F238E27FC236}">
                      <a16:creationId xmlns:a16="http://schemas.microsoft.com/office/drawing/2014/main" xmlns="" id="{FCB68D4E-AB58-4B3C-A4AA-AB0DC3013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2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54FB4AF-CDA1-4CF2-BCCC-2F85ABD61C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4D29D3E4-2810-4BBB-92E9-CC7F46C11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9" name="Group 13">
                    <a:extLst>
                      <a:ext uri="{FF2B5EF4-FFF2-40B4-BE49-F238E27FC236}">
                        <a16:creationId xmlns:a16="http://schemas.microsoft.com/office/drawing/2014/main" xmlns="" id="{09915A00-953B-49F3-8641-03D9061F0A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2C55367-EBE0-46CB-A0CE-C31AD6A46A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AA7FA21F-EE1B-4535-8C49-A6FD59AD78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01AE18D-3F84-4CE8-BFCA-8915301BE8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6D54D72B-2E6C-489E-816C-91EFB1795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97" name="Group 18">
                <a:extLst>
                  <a:ext uri="{FF2B5EF4-FFF2-40B4-BE49-F238E27FC236}">
                    <a16:creationId xmlns:a16="http://schemas.microsoft.com/office/drawing/2014/main" xmlns="" id="{5D3E7B89-58B4-453E-8A21-71DC4D209D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17" name="Group 19">
                  <a:extLst>
                    <a:ext uri="{FF2B5EF4-FFF2-40B4-BE49-F238E27FC236}">
                      <a16:creationId xmlns:a16="http://schemas.microsoft.com/office/drawing/2014/main" xmlns="" id="{2F311DEF-266B-481E-9938-AA9CB5F037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19" name="Oval 20">
                    <a:extLst>
                      <a:ext uri="{FF2B5EF4-FFF2-40B4-BE49-F238E27FC236}">
                        <a16:creationId xmlns:a16="http://schemas.microsoft.com/office/drawing/2014/main" xmlns="" id="{B3AAD0B5-BC96-4A81-A21F-4848B997D9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1">
                    <a:extLst>
                      <a:ext uri="{FF2B5EF4-FFF2-40B4-BE49-F238E27FC236}">
                        <a16:creationId xmlns:a16="http://schemas.microsoft.com/office/drawing/2014/main" xmlns="" id="{33AD6662-3DDF-4C98-B419-9197795D8E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F529D38-EE94-41EE-B70E-79247FF117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8CF71BFD-C6BD-400A-90FE-114384DD55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1A28C46-EB2E-4E80-93AA-9761E6931E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87525497-9790-4CBC-BCBF-55BE300F99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B7159B3E-74F1-4082-BA24-BB05C3F78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xmlns="" id="{3F7AB747-BF2A-4E9A-B820-3E85DE9A40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09" name="Group 27">
                  <a:extLst>
                    <a:ext uri="{FF2B5EF4-FFF2-40B4-BE49-F238E27FC236}">
                      <a16:creationId xmlns:a16="http://schemas.microsoft.com/office/drawing/2014/main" xmlns="" id="{091412A2-DD37-4048-A60B-87C4B6DF9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1" name="Oval 28">
                    <a:extLst>
                      <a:ext uri="{FF2B5EF4-FFF2-40B4-BE49-F238E27FC236}">
                        <a16:creationId xmlns:a16="http://schemas.microsoft.com/office/drawing/2014/main" xmlns="" id="{D2EBA209-0D2E-4A14-968D-2075BE0E9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" name="Group 29">
                    <a:extLst>
                      <a:ext uri="{FF2B5EF4-FFF2-40B4-BE49-F238E27FC236}">
                        <a16:creationId xmlns:a16="http://schemas.microsoft.com/office/drawing/2014/main" xmlns="" id="{49991DAF-39DA-42C1-84E2-0FB6E8AB17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59C041F-5D96-420C-A7B8-A39CBA95AB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3C7D058-6869-44E3-95D4-0376E841AA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632BD15-7C9C-48FA-89C7-95DB25BE38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CD5DBE9-2F58-4656-9902-9AFA1D81E9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60F25A9E-610D-4757-88B8-164003AEE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xmlns="" id="{D1E1F5DC-8CD7-4C76-8CA7-1C9833F71EF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38">
                <a:extLst>
                  <a:ext uri="{FF2B5EF4-FFF2-40B4-BE49-F238E27FC236}">
                    <a16:creationId xmlns:a16="http://schemas.microsoft.com/office/drawing/2014/main" xmlns="" id="{EA0731FF-69D1-4D33-8DAA-C853F6BBA673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xmlns="" id="{B85CFEA6-4730-4A16-9E11-7C07B571046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xmlns="" id="{6C52E23F-EB1E-45BA-9E59-9EBE24746FBE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3" name="Oval 2">
                  <a:extLst>
                    <a:ext uri="{FF2B5EF4-FFF2-40B4-BE49-F238E27FC236}">
                      <a16:creationId xmlns:a16="http://schemas.microsoft.com/office/drawing/2014/main" xmlns="" id="{46F1906C-5242-4780-B139-800725C7C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3688B3D-4317-4876-BB2C-083177EA9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9C6FDA4-3479-4544-8F92-826AAF5A3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FF5DE6ED-378B-48B9-B177-6AD1FACCB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7F3A81B2-CEFC-472D-9FA8-D893938F0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0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89FC1B7-5032-4FF1-B11B-25B25AD1A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5F394B4E-D60F-4463-A947-1FF9049A84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21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5" y="407987"/>
            <a:ext cx="7919474" cy="64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Substrate Material Div.</a:t>
            </a:r>
            <a: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related materials for substrate manufacturing and supply 3M Industrial adhesives and tapes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Thermoplastic rubber used for shock absorption or reduce impact of HDD or Fan in servers.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Soft foam tape for Narrow Bezel Display or curve display.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Double-side tape which use in BLU,FPC.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Foam and industrial plastics for shockproof, cushioning and sound absorption.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Special single-sided and double-sided tapes for industrial needs.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Thermal Interface Material (TIM) enables a significantly reduced contact thermal resistance between the heat source and the heat sink.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High-adhesion adhesive for 3D special-shaped and extremely narrow mechanical design.</a:t>
            </a:r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xmlns="" id="{9A069856-35C8-4823-AAE1-E1AA8DC31B98}"/>
              </a:ext>
            </a:extLst>
          </p:cNvPr>
          <p:cNvGrpSpPr/>
          <p:nvPr/>
        </p:nvGrpSpPr>
        <p:grpSpPr>
          <a:xfrm>
            <a:off x="7142894" y="5307872"/>
            <a:ext cx="1978186" cy="1552159"/>
            <a:chOff x="764066" y="927262"/>
            <a:chExt cx="1978186" cy="1552159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xmlns="" id="{E3865041-00F1-436C-8547-DA11A719D69C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95" name="Group 58">
                <a:extLst>
                  <a:ext uri="{FF2B5EF4-FFF2-40B4-BE49-F238E27FC236}">
                    <a16:creationId xmlns:a16="http://schemas.microsoft.com/office/drawing/2014/main" xmlns="" id="{E74AE1E0-0808-4C76-8243-5E860F3B47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33" name="Oval 2">
                  <a:extLst>
                    <a:ext uri="{FF2B5EF4-FFF2-40B4-BE49-F238E27FC236}">
                      <a16:creationId xmlns:a16="http://schemas.microsoft.com/office/drawing/2014/main" xmlns="" id="{CFE56240-A470-454A-9A6D-F6774D90B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3">
                  <a:extLst>
                    <a:ext uri="{FF2B5EF4-FFF2-40B4-BE49-F238E27FC236}">
                      <a16:creationId xmlns:a16="http://schemas.microsoft.com/office/drawing/2014/main" xmlns="" id="{38DA76D7-39B7-4882-9DC1-DE80ACFD25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35" name="Group 4">
                    <a:extLst>
                      <a:ext uri="{FF2B5EF4-FFF2-40B4-BE49-F238E27FC236}">
                        <a16:creationId xmlns:a16="http://schemas.microsoft.com/office/drawing/2014/main" xmlns="" id="{2406FD63-AE2B-4E68-834C-35C821865E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3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C1EF9C0-B0AB-44DA-A181-B67CAD0B86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EC4B4342-6534-4D9D-B91E-69D9D441A2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7528A6D-5A0C-4F2F-B15D-99EB6E422B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B7EB3925-AE28-44B8-9664-A187D65864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5AD7B964-38AA-424D-9853-8BB8FF584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96" name="Group 42">
                <a:extLst>
                  <a:ext uri="{FF2B5EF4-FFF2-40B4-BE49-F238E27FC236}">
                    <a16:creationId xmlns:a16="http://schemas.microsoft.com/office/drawing/2014/main" xmlns="" id="{B1B71DDF-8ECF-44BE-8934-18EFC59450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25" name="Group 41">
                  <a:extLst>
                    <a:ext uri="{FF2B5EF4-FFF2-40B4-BE49-F238E27FC236}">
                      <a16:creationId xmlns:a16="http://schemas.microsoft.com/office/drawing/2014/main" xmlns="" id="{C1C6EDE3-0CE4-40B0-AB76-84EF5CC28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2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9ECE429-B624-46CB-A756-BD7A6D12B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C524A7DB-F184-4347-BBA8-1262DF714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9" name="Group 13">
                    <a:extLst>
                      <a:ext uri="{FF2B5EF4-FFF2-40B4-BE49-F238E27FC236}">
                        <a16:creationId xmlns:a16="http://schemas.microsoft.com/office/drawing/2014/main" xmlns="" id="{29B15110-0BE5-4D94-809C-B7D6163725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BA28F4D8-73A5-4A31-B71F-D315AF3910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5780A7E5-2288-462F-9C55-9853C8EAC4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863BAF05-016E-4DD9-A65C-D4A8DD6640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E92F5BD2-33A5-4558-ABB6-6D067526C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97" name="Group 18">
                <a:extLst>
                  <a:ext uri="{FF2B5EF4-FFF2-40B4-BE49-F238E27FC236}">
                    <a16:creationId xmlns:a16="http://schemas.microsoft.com/office/drawing/2014/main" xmlns="" id="{34796968-D5CC-45BE-91FD-E9FF4290A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17" name="Group 19">
                  <a:extLst>
                    <a:ext uri="{FF2B5EF4-FFF2-40B4-BE49-F238E27FC236}">
                      <a16:creationId xmlns:a16="http://schemas.microsoft.com/office/drawing/2014/main" xmlns="" id="{C07F2253-044C-481E-85AC-978EC0D6B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19" name="Oval 20">
                    <a:extLst>
                      <a:ext uri="{FF2B5EF4-FFF2-40B4-BE49-F238E27FC236}">
                        <a16:creationId xmlns:a16="http://schemas.microsoft.com/office/drawing/2014/main" xmlns="" id="{2B719538-D695-4BD4-A85A-106D52385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1">
                    <a:extLst>
                      <a:ext uri="{FF2B5EF4-FFF2-40B4-BE49-F238E27FC236}">
                        <a16:creationId xmlns:a16="http://schemas.microsoft.com/office/drawing/2014/main" xmlns="" id="{D693B1A7-0F27-4ADE-A271-F00B3DDE93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685EC0C-432A-448B-B360-04AFC4889A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12D5A28-33C3-4EC8-A12F-7255D989F1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8889F11-7028-47A9-8A34-B991B9A2CC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DB32FA7-08C8-4D02-B3D7-EB8E1147D6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48BAD2DF-66F4-42E0-B00E-EDFF1B550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xmlns="" id="{195E594A-5456-4BFD-A8B6-ABC65DADC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09" name="Group 27">
                  <a:extLst>
                    <a:ext uri="{FF2B5EF4-FFF2-40B4-BE49-F238E27FC236}">
                      <a16:creationId xmlns:a16="http://schemas.microsoft.com/office/drawing/2014/main" xmlns="" id="{E72A6128-B949-4DCC-B6F6-13FEA63691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1" name="Oval 28">
                    <a:extLst>
                      <a:ext uri="{FF2B5EF4-FFF2-40B4-BE49-F238E27FC236}">
                        <a16:creationId xmlns:a16="http://schemas.microsoft.com/office/drawing/2014/main" xmlns="" id="{E1BC1F5B-BBC5-4B99-8E39-BEB957B9C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" name="Group 29">
                    <a:extLst>
                      <a:ext uri="{FF2B5EF4-FFF2-40B4-BE49-F238E27FC236}">
                        <a16:creationId xmlns:a16="http://schemas.microsoft.com/office/drawing/2014/main" xmlns="" id="{028462D6-C580-48CA-96C5-2481148780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BCF5FA4-7ECF-4A0E-B9D5-27BC5AD1C6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F713FE3-64C2-460D-AD17-7F8E604FF5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C02D8C5-F534-4256-AB62-D8FDFAB355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E664C01-0FCC-477A-8FAD-4E04E9F742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941FA144-7958-491A-9862-458CDBEFD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xmlns="" id="{CC946B38-F252-44D6-8D00-719F553E066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38">
                <a:extLst>
                  <a:ext uri="{FF2B5EF4-FFF2-40B4-BE49-F238E27FC236}">
                    <a16:creationId xmlns:a16="http://schemas.microsoft.com/office/drawing/2014/main" xmlns="" id="{8D1C643A-D1BD-400F-B37C-A842C5EE3E5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xmlns="" id="{0609C538-7D72-4117-A4FF-10321765372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xmlns="" id="{A0091865-2976-4E33-B1B7-5D4F403274CC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3" name="Oval 2">
                  <a:extLst>
                    <a:ext uri="{FF2B5EF4-FFF2-40B4-BE49-F238E27FC236}">
                      <a16:creationId xmlns:a16="http://schemas.microsoft.com/office/drawing/2014/main" xmlns="" id="{DE5B21A6-21D2-4FC3-8639-C83D815C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E664A99-7B5D-417F-A16B-1778D4992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491692E-C0E6-495D-9615-BE0E86A59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3ADF8EDD-0507-4765-8FBF-3471B724C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F341509-6E17-4307-AB59-01F0B4A9D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0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41F4202-AE64-40B7-B46A-434DEBC8C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3FB70FE-FF47-431C-A5A1-1DC36E7180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96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00"/>
                </a:solidFill>
                <a:latin typeface="Arial" charset="0"/>
              </a:rPr>
              <a:t>Gredmann</a:t>
            </a:r>
            <a:endParaRPr lang="en-US" altLang="zh-TW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4" y="407988"/>
            <a:ext cx="8334907" cy="638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Mobile Phone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various materials used for mobile structure and IC parts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Hard coated PC/PMMA sheet with AF/AG function for touch panel lens application.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Polyurethane foam use for TP &amp; LCD lamination.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Supper thin polyurethane foam use for LCD &amp; mechanical parts lamination.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Conductive paste for touch screen panel application.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Adhesive tape for TP &amp; mechanical parts lamination.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Graphene sheet as a heat spreader for smart phone application.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NFC wave absorbing sheet for smart phone application.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Plastic for LDS technology application.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828D8851-4CD5-407F-9EDE-975406436BC0}"/>
              </a:ext>
            </a:extLst>
          </p:cNvPr>
          <p:cNvGrpSpPr/>
          <p:nvPr/>
        </p:nvGrpSpPr>
        <p:grpSpPr>
          <a:xfrm>
            <a:off x="7142894" y="5307872"/>
            <a:ext cx="1978186" cy="1552159"/>
            <a:chOff x="764066" y="927262"/>
            <a:chExt cx="1978186" cy="155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AB077AC3-13D0-41CC-9BD9-785F0B7BFA82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9B4B5A0D-22E5-4C73-936A-86CCE328C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66E0BA78-BA11-4C9C-B30D-125FC578C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E5E46C1C-C9EC-4696-A8DB-77C274EBBF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FB88A83B-33C9-4684-BCA8-E1BD894713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0B3F2D9-E4CE-4E91-8848-DB68BE1855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E21DB72-F25C-44A3-BEBE-710139CA6C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283D94D-781E-4C91-96DF-66CFAD3333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45F45A8-059F-4869-AED9-CC43005D84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2AEF4D15-8617-4701-9312-5347EC94D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6F387007-64DC-485C-B2B8-3533C60B7C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F56F3BFD-83A7-40D0-B7DC-ABCA27118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7AA43DC-4041-4009-803A-8585C62A01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DB664B67-0F79-4823-A20B-775A164FB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E832DEE4-C298-4787-B83A-F4FE38D8E4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B80C0F46-B28E-44C1-AB93-C79E0F02E1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FF165805-318A-4FF9-8852-0FC9D47FA2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99479D0-C7FB-4FD6-AFCA-1E6C58650E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51D07C28-9BA9-43E5-9928-B9C2A8E34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D2B81348-4AA9-4C96-A1E1-44D90F581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570496E8-2CCF-4EDA-A2B4-71D572A11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654B34E0-C658-46D6-B379-68937F9DF6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DF1FDB94-8A01-449A-9E2A-41DD979994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4EB0038-8313-41A7-A36E-A1E67A88B3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5FECBE3-1C68-4295-A3DE-9944C6F7D6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7664FA1-C45F-4370-9A8C-CEB0CEE0A5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488D17F-7311-4A92-BC15-41CA0C82A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2C207BB5-F529-4959-A0E6-80D2A7028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D48436F4-7589-4F56-833E-A68EB8D28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6941D58A-D231-4812-B7DA-8019DD83C1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CF192AFD-8836-4F06-95AA-5847FD3D5B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90B37CFD-CA57-4C96-BA64-D4070EBB83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A42EF64-63ED-4AF5-A839-59A1646067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7763336-1280-4741-A59D-F49DAA12D9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3CD2C61-77DA-4E5A-82AF-344E001452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7CDABBF-4E0F-4949-9000-26120268385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E5C4AF4B-84A3-4A39-9792-3B2AE3644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CE70B104-6371-4BB2-BFEB-95B56E4A753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DCAA06E1-AD6E-4DAF-821D-DBBC4B36113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6F197579-0A4B-43F7-BE66-2C15FD3AF6D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3A1CE7CA-F9EF-4AF4-B58D-09129C897698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C2D7A749-F170-458A-95D2-3123C8E65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606542E-AD14-4C6F-B137-5EA4E874D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80AD420-475B-409C-A7D7-D424FFBF9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CBFE7C99-A389-4E55-9DBF-C99229F09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5C17A9F-6F90-4D0E-ADD2-E91B6B357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8101797-1E32-41BD-BA79-5924B4673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29BE3B1E-E1D0-4621-A139-424EA2AD70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96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67545" y="407988"/>
            <a:ext cx="7723683" cy="63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Mechanical Material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provides high-temperature-resistant materials and mechanical components needed for the steel industry.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Refractory bricks required for the steel industry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Prefabricated parts required for the steel industry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Unshaped materials required for the steel industry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ladle gate system required for the steel industry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Magnesium balls required for the steel industry</a:t>
            </a:r>
          </a:p>
          <a:p>
            <a:pPr algn="l" eaLnBrk="1" hangingPunct="1">
              <a:defRPr/>
            </a:pPr>
            <a:r>
              <a:rPr lang="en-US" altLang="zh-TW" sz="1700" b="1" dirty="0" err="1">
                <a:solidFill>
                  <a:schemeClr val="bg1"/>
                </a:solidFill>
              </a:rPr>
              <a:t>Aluminium</a:t>
            </a:r>
            <a:r>
              <a:rPr lang="en-US" altLang="zh-TW" sz="1700" b="1" dirty="0">
                <a:solidFill>
                  <a:schemeClr val="bg1"/>
                </a:solidFill>
              </a:rPr>
              <a:t> oxide required for the refractory industry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Phosphor used for LED backlight packaging</a:t>
            </a:r>
          </a:p>
          <a:p>
            <a:pPr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</a:rPr>
              <a:t>Phosphor used for high-function color rendering LED packaging</a:t>
            </a:r>
            <a:endParaRPr lang="en-US" altLang="zh-TW" sz="17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49" name="群組 148">
            <a:extLst>
              <a:ext uri="{FF2B5EF4-FFF2-40B4-BE49-F238E27FC236}">
                <a16:creationId xmlns:a16="http://schemas.microsoft.com/office/drawing/2014/main" xmlns="" id="{EF6289C1-591F-4626-B601-3D2FE056EC48}"/>
              </a:ext>
            </a:extLst>
          </p:cNvPr>
          <p:cNvGrpSpPr/>
          <p:nvPr/>
        </p:nvGrpSpPr>
        <p:grpSpPr>
          <a:xfrm>
            <a:off x="7142894" y="5307872"/>
            <a:ext cx="1978186" cy="1552159"/>
            <a:chOff x="764066" y="927262"/>
            <a:chExt cx="1978186" cy="1552159"/>
          </a:xfrm>
        </p:grpSpPr>
        <p:grpSp>
          <p:nvGrpSpPr>
            <p:cNvPr id="150" name="群組 149">
              <a:extLst>
                <a:ext uri="{FF2B5EF4-FFF2-40B4-BE49-F238E27FC236}">
                  <a16:creationId xmlns:a16="http://schemas.microsoft.com/office/drawing/2014/main" xmlns="" id="{CB6D1A90-5835-4FF2-BC13-760042F1532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52" name="Group 58">
                <a:extLst>
                  <a:ext uri="{FF2B5EF4-FFF2-40B4-BE49-F238E27FC236}">
                    <a16:creationId xmlns:a16="http://schemas.microsoft.com/office/drawing/2014/main" xmlns="" id="{4A8711B9-2D09-4D5B-8C04-080AB7581F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90" name="Oval 2">
                  <a:extLst>
                    <a:ext uri="{FF2B5EF4-FFF2-40B4-BE49-F238E27FC236}">
                      <a16:creationId xmlns:a16="http://schemas.microsoft.com/office/drawing/2014/main" xmlns="" id="{3639FDD7-A94D-46BF-80B9-1A5ADDEE2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91" name="Group 3">
                  <a:extLst>
                    <a:ext uri="{FF2B5EF4-FFF2-40B4-BE49-F238E27FC236}">
                      <a16:creationId xmlns:a16="http://schemas.microsoft.com/office/drawing/2014/main" xmlns="" id="{5AD92209-C393-4482-9AB0-E1BAEE468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92" name="Group 4">
                    <a:extLst>
                      <a:ext uri="{FF2B5EF4-FFF2-40B4-BE49-F238E27FC236}">
                        <a16:creationId xmlns:a16="http://schemas.microsoft.com/office/drawing/2014/main" xmlns="" id="{8773DD94-5003-4A94-999C-167A102C64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94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F7F0B9B-EE05-4B99-874F-B8518789AA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5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52B2F60-3B35-438A-9DDF-25C5354A5D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6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EA8602C-B945-442E-87ED-6F48538B46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7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806BF8CE-51AF-4605-B404-43F5AA5B25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93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FEC7A35C-A65E-4F73-BB56-1B93B3AAA4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53" name="Group 42">
                <a:extLst>
                  <a:ext uri="{FF2B5EF4-FFF2-40B4-BE49-F238E27FC236}">
                    <a16:creationId xmlns:a16="http://schemas.microsoft.com/office/drawing/2014/main" xmlns="" id="{AFF0B5DE-846F-4DCE-9537-02887FAE1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82" name="Group 41">
                  <a:extLst>
                    <a:ext uri="{FF2B5EF4-FFF2-40B4-BE49-F238E27FC236}">
                      <a16:creationId xmlns:a16="http://schemas.microsoft.com/office/drawing/2014/main" xmlns="" id="{FA53F980-24BC-48FE-A088-273CF2996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84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048BBEF-7C14-4236-9E6B-8E5C156588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5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8721F42B-AC3C-4370-B057-04770D33A0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6" name="Group 13">
                    <a:extLst>
                      <a:ext uri="{FF2B5EF4-FFF2-40B4-BE49-F238E27FC236}">
                        <a16:creationId xmlns:a16="http://schemas.microsoft.com/office/drawing/2014/main" xmlns="" id="{053CFC6D-BFD3-44A9-BAB7-215EECFF78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87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A07537B-B6D4-43A2-9C3A-93BD31AF60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8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2056BE94-D85F-453D-85EB-574952961A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9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A969A994-E489-4A2B-9F78-1804AFD710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3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77866E10-8F68-4A58-8A0A-0664B832C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54" name="Group 18">
                <a:extLst>
                  <a:ext uri="{FF2B5EF4-FFF2-40B4-BE49-F238E27FC236}">
                    <a16:creationId xmlns:a16="http://schemas.microsoft.com/office/drawing/2014/main" xmlns="" id="{5D02D5CA-77D6-409F-A659-61A761DD2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74" name="Group 19">
                  <a:extLst>
                    <a:ext uri="{FF2B5EF4-FFF2-40B4-BE49-F238E27FC236}">
                      <a16:creationId xmlns:a16="http://schemas.microsoft.com/office/drawing/2014/main" xmlns="" id="{C6352CDD-178E-45F4-9194-6DB2821EEC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76" name="Oval 20">
                    <a:extLst>
                      <a:ext uri="{FF2B5EF4-FFF2-40B4-BE49-F238E27FC236}">
                        <a16:creationId xmlns:a16="http://schemas.microsoft.com/office/drawing/2014/main" xmlns="" id="{D1253D42-7FEE-4AB0-9E6A-F726975D0A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77" name="Group 21">
                    <a:extLst>
                      <a:ext uri="{FF2B5EF4-FFF2-40B4-BE49-F238E27FC236}">
                        <a16:creationId xmlns:a16="http://schemas.microsoft.com/office/drawing/2014/main" xmlns="" id="{78D1B43D-07EB-485C-BB3D-EC1D1B540C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78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57083441-57E6-4A3E-A45D-9221C3A546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1767A47-A157-469A-8600-B0A980C83B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0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13AC0E1-12A7-4742-AEE8-C31AA12A03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1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F4CE2260-F681-42A7-9F79-DD9D0ADE3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75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FBA41932-62EA-4472-A343-26D9F052A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55" name="Group 43">
                <a:extLst>
                  <a:ext uri="{FF2B5EF4-FFF2-40B4-BE49-F238E27FC236}">
                    <a16:creationId xmlns:a16="http://schemas.microsoft.com/office/drawing/2014/main" xmlns="" id="{B690FB8B-28D6-4C47-9B71-4257E9FE4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66" name="Group 27">
                  <a:extLst>
                    <a:ext uri="{FF2B5EF4-FFF2-40B4-BE49-F238E27FC236}">
                      <a16:creationId xmlns:a16="http://schemas.microsoft.com/office/drawing/2014/main" xmlns="" id="{614F624F-AE25-4166-AAD8-4483B0687C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68" name="Oval 28">
                    <a:extLst>
                      <a:ext uri="{FF2B5EF4-FFF2-40B4-BE49-F238E27FC236}">
                        <a16:creationId xmlns:a16="http://schemas.microsoft.com/office/drawing/2014/main" xmlns="" id="{1E8CB8D9-36DC-4FD9-8FC0-4EC83FB269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9" name="Group 29">
                    <a:extLst>
                      <a:ext uri="{FF2B5EF4-FFF2-40B4-BE49-F238E27FC236}">
                        <a16:creationId xmlns:a16="http://schemas.microsoft.com/office/drawing/2014/main" xmlns="" id="{09F7546F-38F0-4971-9107-79C0870819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70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F4A0C5D-6F08-462B-87EF-1DC1317C87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1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07C0465-C4B8-4F9C-8194-69E4449676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2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C5B79BE-CDB9-4B38-BEC0-7AE9D66ECF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3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661B477-8B64-4D3E-B0A2-FE2262DED0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7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A49C969A-D25A-4647-912F-58405430B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56" name="Line 37">
                <a:extLst>
                  <a:ext uri="{FF2B5EF4-FFF2-40B4-BE49-F238E27FC236}">
                    <a16:creationId xmlns:a16="http://schemas.microsoft.com/office/drawing/2014/main" xmlns="" id="{4BDA0CA9-2A74-41F7-8535-73937DD0078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38">
                <a:extLst>
                  <a:ext uri="{FF2B5EF4-FFF2-40B4-BE49-F238E27FC236}">
                    <a16:creationId xmlns:a16="http://schemas.microsoft.com/office/drawing/2014/main" xmlns="" id="{2F4063DE-2535-4E92-8469-33E9423B05A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Line 39">
                <a:extLst>
                  <a:ext uri="{FF2B5EF4-FFF2-40B4-BE49-F238E27FC236}">
                    <a16:creationId xmlns:a16="http://schemas.microsoft.com/office/drawing/2014/main" xmlns="" id="{18F4216D-0B0E-4354-B68E-24E3A038DF5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9" name="群組 158">
                <a:extLst>
                  <a:ext uri="{FF2B5EF4-FFF2-40B4-BE49-F238E27FC236}">
                    <a16:creationId xmlns:a16="http://schemas.microsoft.com/office/drawing/2014/main" xmlns="" id="{C08A31FF-3DC0-43B8-B9D2-3D5B45260DF9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60" name="Oval 2">
                  <a:extLst>
                    <a:ext uri="{FF2B5EF4-FFF2-40B4-BE49-F238E27FC236}">
                      <a16:creationId xmlns:a16="http://schemas.microsoft.com/office/drawing/2014/main" xmlns="" id="{E44CD489-767B-47D4-B287-34F645C6C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BE89643-B1C6-49CB-9E20-0C3BF0992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F9BC6A3-D4D7-412A-8F60-F2D0C7B1A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367CB310-8CD3-4E5C-9568-C4E6D9868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09A7DEE-DCDE-4663-BB80-6FD85863B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65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C3179AF-6412-45BE-9FC2-46890F772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51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FEB65139-577F-4F2C-B325-BA28E9924A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96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67543" y="407988"/>
            <a:ext cx="8136905" cy="62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/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Battery Material Div.</a:t>
            </a:r>
          </a:p>
          <a:p>
            <a:pPr algn="l"/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provided the high end material for battery industry.</a:t>
            </a:r>
          </a:p>
          <a:p>
            <a:pPr algn="l"/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Active material, conductive material, packing material, and relative parts used for Li ion battery.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High energy density/high power cathode and anode material used for 3C products, power tools, and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xEV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High safety separator for Li-ion battery.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High adhesion and high strength PVDF binder use for cathode and anode active material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Conductive agent use to enhance cathode and anode electrode conductivity.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Al laminated material use for battery packaging.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Thin copper foil use for anode electrode.</a:t>
            </a:r>
          </a:p>
          <a:p>
            <a:pPr algn="l"/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PU foam for battery pack.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8422AD71-E800-41E5-AFE5-02C308197A2A}"/>
              </a:ext>
            </a:extLst>
          </p:cNvPr>
          <p:cNvGrpSpPr/>
          <p:nvPr/>
        </p:nvGrpSpPr>
        <p:grpSpPr>
          <a:xfrm>
            <a:off x="7142894" y="5307872"/>
            <a:ext cx="1978186" cy="1552159"/>
            <a:chOff x="764066" y="927262"/>
            <a:chExt cx="1978186" cy="1552159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E174E123-5F9E-42BA-833B-0E3336BC5F4D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6ED609C3-B810-4CE0-B69A-3B19E5965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94" name="Oval 2">
                  <a:extLst>
                    <a:ext uri="{FF2B5EF4-FFF2-40B4-BE49-F238E27FC236}">
                      <a16:creationId xmlns:a16="http://schemas.microsoft.com/office/drawing/2014/main" xmlns="" id="{81DA14C6-C3E0-47E9-9C2C-C1BEE6EC3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5" name="Group 3">
                  <a:extLst>
                    <a:ext uri="{FF2B5EF4-FFF2-40B4-BE49-F238E27FC236}">
                      <a16:creationId xmlns:a16="http://schemas.microsoft.com/office/drawing/2014/main" xmlns="" id="{6C10321D-A823-4ABA-919C-5A9BF8979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96" name="Group 4">
                    <a:extLst>
                      <a:ext uri="{FF2B5EF4-FFF2-40B4-BE49-F238E27FC236}">
                        <a16:creationId xmlns:a16="http://schemas.microsoft.com/office/drawing/2014/main" xmlns="" id="{0EAE77BD-A69E-4267-9D5E-0A5EA9ABAB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2464854-8744-4A79-9D8A-015315EF8E5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CF3350F-0ABE-4302-8CFF-271DA07490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FF89055-9376-4B69-AA08-7E31A46BBB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E49635C-0446-4916-8E2E-AA0B352B60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51BDBB3F-E42E-408B-A34E-8BEBE7A3A6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C9B51847-A60E-4643-98DB-E9ECEA59F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89C66A36-EB3C-4C12-BCF4-53EE635B4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374FAC5-6E8A-43C9-A38D-754B99C16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A3AB66D1-F833-4DB0-AFB4-13BF0FFB94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2FCE76D5-A887-4FCF-8918-889077D3D1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28BB455E-E013-4304-9863-1882FB5165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AD54546-B81A-4ED7-9861-87F7EA7D47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36C41B5-E07D-4A44-B164-8A5E7B4426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13E74CA2-04A7-4241-A6C5-AD88D6899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377FF4EC-295A-40A8-B9B6-15151E88C0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EC164A42-AD8D-4B2E-964D-7042907AF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8782320B-BF1A-4C30-B2E8-50905D0E6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41026628-F45A-4B12-9DD0-BF3B699ADB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CC70D6F-B08B-4A0E-858B-6F7AB562AE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644FAF5-D44B-4649-9715-8CDE27B261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F6977AF-531D-4FB0-9A35-631ACEBF43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D622431-0C18-4D2D-BE69-890C26FC1D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7E405315-7A7B-48F9-841E-C0147DD10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CB6606F4-FB05-48A0-A78C-97ED2AEB38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6FC07988-511D-481D-9531-322CDE69A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C2FE8F67-49DE-4C2B-99A6-919C34D93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93BC591B-5B6F-4B0D-AB61-2CFA0DA856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0C58D0E-09E4-4A15-B8ED-0F900F7836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4A45649-1BBF-41AD-AB15-8E2B83A817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414171C-6D4E-4119-B1C4-97CF3F4B75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734ADCD-A5E4-4385-A193-F5765C0157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9542C610-72EA-4B69-9E11-DC4CCCA33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293EDB1E-D37C-4EF0-B207-090F766AC5A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D3C3E1CD-DF9D-463A-A5EE-56505652C30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70580543-7B3F-4599-8A03-18E0AAA1097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EDD0E3DD-FB59-422D-B6BF-AC938BB7C05A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67038972-26A5-4B84-A6B0-079C5A0F7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E86BE8C-BC02-4617-8280-0A86790F0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1BA9A7B-1A22-403C-92FF-1AABFF6F9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CCC5D393-EECC-4E7C-B992-C18B042E8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3C18BFD-C656-4EBC-9517-E7A321CCD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DAD920C-A130-4470-969B-090F39223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EB340BE9-7D6B-4B67-B2C0-0ED47B8B3A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60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7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sp>
        <p:nvSpPr>
          <p:cNvPr id="271395" name="Rectangle 35"/>
          <p:cNvSpPr>
            <a:spLocks noChangeArrowheads="1"/>
          </p:cNvSpPr>
          <p:nvPr/>
        </p:nvSpPr>
        <p:spPr bwMode="auto">
          <a:xfrm>
            <a:off x="2555875" y="260350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kumimoji="1" lang="en-US" altLang="zh-TW" sz="3200" b="1" i="1">
                <a:solidFill>
                  <a:srgbClr val="434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Business Group</a:t>
            </a:r>
            <a:endParaRPr kumimoji="1" lang="en-US" altLang="zh-TW" sz="3200" i="1">
              <a:solidFill>
                <a:srgbClr val="4343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1400" name="Rectangle 40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eaLnBrk="1" hangingPunct="1">
              <a:defRPr/>
            </a:pPr>
            <a:r>
              <a:rPr kumimoji="1" lang="en-US" altLang="zh-TW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Gredmann</a:t>
            </a:r>
            <a:endParaRPr kumimoji="1" lang="en-US" altLang="zh-TW" b="1">
              <a:solidFill>
                <a:srgbClr val="0957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423" name="Rectangle 63"/>
          <p:cNvSpPr>
            <a:spLocks noChangeArrowheads="1"/>
          </p:cNvSpPr>
          <p:nvPr/>
        </p:nvSpPr>
        <p:spPr bwMode="auto">
          <a:xfrm>
            <a:off x="101600" y="1285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789138" y="927853"/>
            <a:ext cx="7310287" cy="5847372"/>
            <a:chOff x="789138" y="927853"/>
            <a:chExt cx="7310287" cy="5847372"/>
          </a:xfrm>
        </p:grpSpPr>
        <p:grpSp>
          <p:nvGrpSpPr>
            <p:cNvPr id="22568" name="Group 3"/>
            <p:cNvGrpSpPr>
              <a:grpSpLocks/>
            </p:cNvGrpSpPr>
            <p:nvPr/>
          </p:nvGrpSpPr>
          <p:grpSpPr bwMode="auto">
            <a:xfrm rot="21085118">
              <a:off x="3023504" y="927853"/>
              <a:ext cx="1943100" cy="1939925"/>
              <a:chOff x="1398" y="801"/>
              <a:chExt cx="1224" cy="1222"/>
            </a:xfrm>
          </p:grpSpPr>
          <p:grpSp>
            <p:nvGrpSpPr>
              <p:cNvPr id="22569" name="Group 4"/>
              <p:cNvGrpSpPr>
                <a:grpSpLocks/>
              </p:cNvGrpSpPr>
              <p:nvPr/>
            </p:nvGrpSpPr>
            <p:grpSpPr bwMode="auto">
              <a:xfrm>
                <a:off x="1398" y="801"/>
                <a:ext cx="1224" cy="1222"/>
                <a:chOff x="572" y="1663"/>
                <a:chExt cx="903" cy="911"/>
              </a:xfrm>
            </p:grpSpPr>
            <p:sp>
              <p:nvSpPr>
                <p:cNvPr id="22571" name="Oval 5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3"/>
                  <a:ext cx="903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2" name="Oval 6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4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3" name="Oval 7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5" y="1676"/>
                  <a:ext cx="837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4" name="Oval 8">
                  <a:hlinkClick r:id="rId2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70" name="Rectangle 9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429" y="1117"/>
                <a:ext cx="1134" cy="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Technology </a:t>
                </a:r>
                <a:r>
                  <a:rPr lang="en-US" altLang="zh-TW" sz="22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Material Group</a:t>
                </a:r>
              </a:p>
            </p:txBody>
          </p:sp>
        </p:grpSp>
        <p:grpSp>
          <p:nvGrpSpPr>
            <p:cNvPr id="22540" name="Group 42"/>
            <p:cNvGrpSpPr>
              <a:grpSpLocks/>
            </p:cNvGrpSpPr>
            <p:nvPr/>
          </p:nvGrpSpPr>
          <p:grpSpPr bwMode="auto">
            <a:xfrm rot="21085118">
              <a:off x="5628944" y="1326737"/>
              <a:ext cx="2303463" cy="2303462"/>
              <a:chOff x="2757" y="403"/>
              <a:chExt cx="1451" cy="1451"/>
            </a:xfrm>
          </p:grpSpPr>
          <p:grpSp>
            <p:nvGrpSpPr>
              <p:cNvPr id="22559" name="Group 41"/>
              <p:cNvGrpSpPr>
                <a:grpSpLocks/>
              </p:cNvGrpSpPr>
              <p:nvPr/>
            </p:nvGrpSpPr>
            <p:grpSpPr bwMode="auto">
              <a:xfrm>
                <a:off x="2757" y="403"/>
                <a:ext cx="1451" cy="1451"/>
                <a:chOff x="2848" y="448"/>
                <a:chExt cx="1451" cy="1451"/>
              </a:xfrm>
            </p:grpSpPr>
            <p:sp>
              <p:nvSpPr>
                <p:cNvPr id="22561" name="Oval 10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48" y="1501"/>
                  <a:ext cx="1451" cy="3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2" name="Oval 11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29" y="448"/>
                  <a:ext cx="1260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563" name="Group 13"/>
                <p:cNvGrpSpPr>
                  <a:grpSpLocks/>
                </p:cNvGrpSpPr>
                <p:nvPr/>
              </p:nvGrpSpPr>
              <p:grpSpPr bwMode="auto">
                <a:xfrm>
                  <a:off x="3046" y="454"/>
                  <a:ext cx="1229" cy="1193"/>
                  <a:chOff x="3046" y="454"/>
                  <a:chExt cx="1229" cy="1193"/>
                </a:xfrm>
              </p:grpSpPr>
              <p:sp>
                <p:nvSpPr>
                  <p:cNvPr id="22564" name="Oval 14">
                    <a:hlinkClick r:id="rId4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46" y="454"/>
                    <a:ext cx="1229" cy="119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5746F">
                          <a:alpha val="0"/>
                        </a:srgbClr>
                      </a:gs>
                      <a:gs pos="100000">
                        <a:srgbClr val="E5CEC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5" name="Oval 15">
                    <a:hlinkClick r:id="rId4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76" y="468"/>
                    <a:ext cx="1168" cy="111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F5C58"/>
                      </a:gs>
                      <a:gs pos="100000">
                        <a:srgbClr val="B5746F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6" name="Oval 16">
                    <a:hlinkClick r:id="rId4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141" y="498"/>
                    <a:ext cx="1037" cy="9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B5746F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2560" name="Rectangle 17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112" y="670"/>
                <a:ext cx="930" cy="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Metallic Chemical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2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Group</a:t>
                </a:r>
              </a:p>
            </p:txBody>
          </p:sp>
        </p:grpSp>
        <p:grpSp>
          <p:nvGrpSpPr>
            <p:cNvPr id="22541" name="Group 18"/>
            <p:cNvGrpSpPr>
              <a:grpSpLocks/>
            </p:cNvGrpSpPr>
            <p:nvPr/>
          </p:nvGrpSpPr>
          <p:grpSpPr bwMode="auto">
            <a:xfrm rot="21085118">
              <a:off x="789138" y="2684521"/>
              <a:ext cx="2089151" cy="2230437"/>
              <a:chOff x="1339" y="1782"/>
              <a:chExt cx="1316" cy="1405"/>
            </a:xfrm>
          </p:grpSpPr>
          <p:grpSp>
            <p:nvGrpSpPr>
              <p:cNvPr id="22551" name="Group 19"/>
              <p:cNvGrpSpPr>
                <a:grpSpLocks/>
              </p:cNvGrpSpPr>
              <p:nvPr/>
            </p:nvGrpSpPr>
            <p:grpSpPr bwMode="auto">
              <a:xfrm>
                <a:off x="1339" y="1782"/>
                <a:ext cx="1316" cy="1405"/>
                <a:chOff x="1656" y="1237"/>
                <a:chExt cx="1316" cy="1405"/>
              </a:xfrm>
            </p:grpSpPr>
            <p:sp>
              <p:nvSpPr>
                <p:cNvPr id="22553" name="Oval 20"/>
                <p:cNvSpPr>
                  <a:spLocks noChangeArrowheads="1"/>
                </p:cNvSpPr>
                <p:nvPr/>
              </p:nvSpPr>
              <p:spPr bwMode="gray">
                <a:xfrm>
                  <a:off x="1656" y="2243"/>
                  <a:ext cx="1316" cy="3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554" name="Group 21"/>
                <p:cNvGrpSpPr>
                  <a:grpSpLocks/>
                </p:cNvGrpSpPr>
                <p:nvPr/>
              </p:nvGrpSpPr>
              <p:grpSpPr bwMode="auto">
                <a:xfrm>
                  <a:off x="1656" y="1237"/>
                  <a:ext cx="1239" cy="1230"/>
                  <a:chOff x="507" y="1212"/>
                  <a:chExt cx="902" cy="911"/>
                </a:xfrm>
              </p:grpSpPr>
              <p:sp>
                <p:nvSpPr>
                  <p:cNvPr id="22555" name="Oval 22">
                    <a:hlinkClick r:id="rId5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07" y="1212"/>
                    <a:ext cx="902" cy="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E5124"/>
                      </a:gs>
                      <a:gs pos="100000">
                        <a:srgbClr val="87AF4D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6" name="Oval 23">
                    <a:hlinkClick r:id="rId3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18" y="1216"/>
                    <a:ext cx="880" cy="8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7AF4D">
                          <a:alpha val="0"/>
                        </a:srgbClr>
                      </a:gs>
                      <a:gs pos="100000">
                        <a:srgbClr val="D5E3C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7" name="Oval 24">
                    <a:hlinkClick r:id="rId3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29" y="1227"/>
                    <a:ext cx="836" cy="8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B8B3D"/>
                      </a:gs>
                      <a:gs pos="100000">
                        <a:srgbClr val="87AF4D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8" name="Oval 25">
                    <a:hlinkClick r:id="rId3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77" y="1249"/>
                    <a:ext cx="743" cy="6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87AF4D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2552" name="Rectangle 2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475" y="2053"/>
                <a:ext cx="930" cy="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Advance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</a:t>
                </a:r>
                <a:r>
                  <a:rPr lang="en-US" altLang="zh-TW" sz="22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Material Group</a:t>
                </a:r>
              </a:p>
            </p:txBody>
          </p:sp>
        </p:grpSp>
        <p:grpSp>
          <p:nvGrpSpPr>
            <p:cNvPr id="22542" name="Group 43"/>
            <p:cNvGrpSpPr>
              <a:grpSpLocks/>
            </p:cNvGrpSpPr>
            <p:nvPr/>
          </p:nvGrpSpPr>
          <p:grpSpPr bwMode="auto">
            <a:xfrm rot="21085118">
              <a:off x="2557501" y="4541613"/>
              <a:ext cx="2303463" cy="2233612"/>
              <a:chOff x="2134" y="2238"/>
              <a:chExt cx="1451" cy="1407"/>
            </a:xfrm>
          </p:grpSpPr>
          <p:grpSp>
            <p:nvGrpSpPr>
              <p:cNvPr id="22543" name="Group 27"/>
              <p:cNvGrpSpPr>
                <a:grpSpLocks/>
              </p:cNvGrpSpPr>
              <p:nvPr/>
            </p:nvGrpSpPr>
            <p:grpSpPr bwMode="auto">
              <a:xfrm>
                <a:off x="2134" y="2238"/>
                <a:ext cx="1451" cy="1407"/>
                <a:chOff x="2253" y="2300"/>
                <a:chExt cx="1451" cy="1407"/>
              </a:xfrm>
            </p:grpSpPr>
            <p:sp>
              <p:nvSpPr>
                <p:cNvPr id="22545" name="Oval 28"/>
                <p:cNvSpPr>
                  <a:spLocks noChangeArrowheads="1"/>
                </p:cNvSpPr>
                <p:nvPr/>
              </p:nvSpPr>
              <p:spPr bwMode="gray">
                <a:xfrm>
                  <a:off x="2253" y="3309"/>
                  <a:ext cx="1451" cy="3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546" name="Group 29"/>
                <p:cNvGrpSpPr>
                  <a:grpSpLocks/>
                </p:cNvGrpSpPr>
                <p:nvPr/>
              </p:nvGrpSpPr>
              <p:grpSpPr bwMode="auto">
                <a:xfrm>
                  <a:off x="2344" y="2300"/>
                  <a:ext cx="1260" cy="1224"/>
                  <a:chOff x="2225" y="2782"/>
                  <a:chExt cx="1260" cy="1224"/>
                </a:xfrm>
              </p:grpSpPr>
              <p:sp>
                <p:nvSpPr>
                  <p:cNvPr id="22547" name="Oval 30">
                    <a:hlinkClick r:id="rId5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25" y="2782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8A8A"/>
                      </a:gs>
                      <a:gs pos="100000">
                        <a:srgbClr val="00FF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8" name="Oval 31">
                    <a:hlinkClick r:id="rId5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40" y="2782"/>
                    <a:ext cx="1229" cy="119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9FFFF"/>
                      </a:gs>
                      <a:gs pos="100000">
                        <a:srgbClr val="CCFFFF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9" name="Oval 32">
                    <a:hlinkClick r:id="rId5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61" y="2794"/>
                    <a:ext cx="1168" cy="1114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0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2316" y="2827"/>
                    <a:ext cx="1037" cy="9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FFFF"/>
                      </a:gs>
                      <a:gs pos="100000">
                        <a:srgbClr val="00FF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2544" name="Rectangle 34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168" y="2416"/>
                <a:ext cx="1320" cy="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3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Energy</a:t>
                </a:r>
                <a:r>
                  <a:rPr lang="zh-TW" altLang="en-US" sz="23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</a:t>
                </a:r>
                <a:r>
                  <a:rPr lang="en-US" altLang="zh-TW" sz="23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Group</a:t>
                </a:r>
              </a:p>
            </p:txBody>
          </p:sp>
        </p:grpSp>
        <p:sp>
          <p:nvSpPr>
            <p:cNvPr id="22533" name="Line 37"/>
            <p:cNvSpPr>
              <a:spLocks noChangeShapeType="1"/>
            </p:cNvSpPr>
            <p:nvPr/>
          </p:nvSpPr>
          <p:spPr bwMode="gray">
            <a:xfrm>
              <a:off x="1403350" y="6092825"/>
              <a:ext cx="669607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2534" name="Line 38"/>
            <p:cNvSpPr>
              <a:spLocks noChangeShapeType="1"/>
            </p:cNvSpPr>
            <p:nvPr/>
          </p:nvSpPr>
          <p:spPr bwMode="gray">
            <a:xfrm>
              <a:off x="1116013" y="2133600"/>
              <a:ext cx="431800" cy="180022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2535" name="Line 39"/>
            <p:cNvSpPr>
              <a:spLocks noChangeShapeType="1"/>
            </p:cNvSpPr>
            <p:nvPr/>
          </p:nvSpPr>
          <p:spPr bwMode="gray">
            <a:xfrm>
              <a:off x="1114425" y="4581525"/>
              <a:ext cx="3024188" cy="28892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5406047" y="3983281"/>
              <a:ext cx="2284413" cy="2280272"/>
              <a:chOff x="5406047" y="3983281"/>
              <a:chExt cx="2284413" cy="2280272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gray">
              <a:xfrm rot="21085118">
                <a:off x="5406047" y="5633316"/>
                <a:ext cx="2284413" cy="63023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Oval 5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gray">
              <a:xfrm rot="21085118">
                <a:off x="5453016" y="3983281"/>
                <a:ext cx="1943100" cy="1939925"/>
              </a:xfrm>
              <a:prstGeom prst="ellipse">
                <a:avLst/>
              </a:prstGeom>
              <a:solidFill>
                <a:srgbClr val="CE9D02"/>
              </a:solidFill>
              <a:ln>
                <a:noFill/>
              </a:ln>
              <a:effectLst/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6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gray">
              <a:xfrm rot="21085118">
                <a:off x="5474329" y="3991978"/>
                <a:ext cx="1895707" cy="1890948"/>
              </a:xfrm>
              <a:prstGeom prst="ellipse">
                <a:avLst/>
              </a:prstGeom>
              <a:gradFill flip="none" rotWithShape="1">
                <a:gsLst>
                  <a:gs pos="0">
                    <a:srgbClr val="FCFFC5">
                      <a:shade val="30000"/>
                      <a:satMod val="115000"/>
                    </a:srgbClr>
                  </a:gs>
                  <a:gs pos="50000">
                    <a:srgbClr val="FCFFC5">
                      <a:shade val="67500"/>
                      <a:satMod val="115000"/>
                    </a:srgbClr>
                  </a:gs>
                  <a:gs pos="100000">
                    <a:srgbClr val="FCFFC5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7">
                <a:hlinkClick r:id="" action="ppaction://noaction"/>
              </p:cNvPr>
              <p:cNvSpPr>
                <a:spLocks noChangeArrowheads="1"/>
              </p:cNvSpPr>
              <p:nvPr/>
            </p:nvSpPr>
            <p:spPr bwMode="gray">
              <a:xfrm rot="21085118">
                <a:off x="5492413" y="4019378"/>
                <a:ext cx="1800922" cy="1765310"/>
              </a:xfrm>
              <a:prstGeom prst="ellipse">
                <a:avLst/>
              </a:prstGeom>
              <a:gradFill flip="none" rotWithShape="1">
                <a:gsLst>
                  <a:gs pos="0">
                    <a:srgbClr val="CE9D02">
                      <a:shade val="30000"/>
                      <a:satMod val="115000"/>
                    </a:srgbClr>
                  </a:gs>
                  <a:gs pos="86000">
                    <a:srgbClr val="FDD451">
                      <a:lumMod val="76000"/>
                      <a:alpha val="48000"/>
                    </a:srgbClr>
                  </a:gs>
                  <a:gs pos="100000">
                    <a:srgbClr val="CE9D0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8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gray">
              <a:xfrm rot="21085118">
                <a:off x="5577985" y="4067079"/>
                <a:ext cx="1600580" cy="1433117"/>
              </a:xfrm>
              <a:prstGeom prst="ellipse">
                <a:avLst/>
              </a:prstGeom>
              <a:gradFill flip="none" rotWithShape="1">
                <a:gsLst>
                  <a:gs pos="0">
                    <a:srgbClr val="FDD451"/>
                  </a:gs>
                  <a:gs pos="50000">
                    <a:srgbClr val="FCFFC5">
                      <a:shade val="67500"/>
                      <a:satMod val="115000"/>
                    </a:srgbClr>
                  </a:gs>
                  <a:gs pos="100000">
                    <a:srgbClr val="FEFFE5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FEFFE5"/>
                  </a:solidFill>
                </a:endParaRPr>
              </a:p>
            </p:txBody>
          </p:sp>
          <p:sp>
            <p:nvSpPr>
              <p:cNvPr id="94" name="Rectangle 9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 rot="21085118">
                <a:off x="5497621" y="4491787"/>
                <a:ext cx="1800225" cy="865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Equipment Group</a:t>
                </a:r>
              </a:p>
            </p:txBody>
          </p:sp>
        </p:grpSp>
      </p:grpSp>
      <p:pic>
        <p:nvPicPr>
          <p:cNvPr id="54" name="Picture 61" descr="圖片1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766">
            <a:off x="1865101" y="2319176"/>
            <a:ext cx="431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1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4234" y="407988"/>
            <a:ext cx="8156828" cy="6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Electro-Ceramic Material Div.</a:t>
            </a:r>
            <a: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br>
              <a:rPr kumimoji="1" lang="en-US" altLang="zh-TW" sz="32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electro-ceramic relevant materials and </a:t>
            </a:r>
            <a:r>
              <a:rPr kumimoji="1" lang="en-US" altLang="zh-TW" sz="2400" b="1" i="1" dirty="0" err="1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equipments</a:t>
            </a: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 the chip inductor, electric capacitor, and chip resistor industries</a:t>
            </a:r>
          </a:p>
          <a:p>
            <a:pPr algn="l" eaLnBrk="1" hangingPunct="1">
              <a:defRPr/>
            </a:pPr>
            <a:endParaRPr kumimoji="1" lang="en-US" altLang="zh-TW" sz="20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hangingPunct="1">
              <a:defRPr/>
            </a:pP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Binder, tungsten carbide blade, Fe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ZnO, CuO, CoO, NiO for making chip inductor. </a:t>
            </a:r>
          </a:p>
          <a:p>
            <a:pPr lvl="0" algn="l" eaLnBrk="1" hangingPunct="1">
              <a:defRPr/>
            </a:pP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TiO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SnO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Bi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rare-earth oxides, ceramic binder, tungsten carbide blade for making Multilayer Ceramic capacitor powder.</a:t>
            </a:r>
          </a:p>
          <a:p>
            <a:pPr lvl="0" algn="l" eaLnBrk="1" hangingPunct="1">
              <a:defRPr/>
            </a:pP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ZnO, CoO, Bi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Sb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TiO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NiO, CuO, Mn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4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binder for making varistor and thermistor.</a:t>
            </a:r>
          </a:p>
          <a:p>
            <a:pPr lvl="0" algn="l" eaLnBrk="1" hangingPunct="1">
              <a:defRPr/>
            </a:pP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CoO, NiO, Cr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Pr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6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11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TiO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Mn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4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Sb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ZrO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Zn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, Mg(OH)</a:t>
            </a:r>
            <a:r>
              <a:rPr kumimoji="1" lang="pt-PT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  for making Ceramic Stain.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Glass powder, binder, blade, cutting equipment for making LTCC and ceramic PCB.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  <a:p>
            <a:pPr lvl="0" algn="l" eaLnBrk="1" hangingPunct="1">
              <a:defRPr/>
            </a:pP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BuLi for making TPE(SBS</a:t>
            </a:r>
            <a:r>
              <a:rPr kumimoji="1" lang="zh-TW" altLang="pt-PT" sz="1700" b="1" dirty="0">
                <a:solidFill>
                  <a:schemeClr val="bg1"/>
                </a:solidFill>
                <a:latin typeface="+mn-lt"/>
              </a:rPr>
              <a:t>、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SIS</a:t>
            </a:r>
            <a:r>
              <a:rPr kumimoji="1" lang="zh-TW" altLang="pt-PT" sz="1700" b="1" dirty="0">
                <a:solidFill>
                  <a:schemeClr val="bg1"/>
                </a:solidFill>
                <a:latin typeface="+mn-lt"/>
              </a:rPr>
              <a:t>、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SEBS</a:t>
            </a:r>
            <a:r>
              <a:rPr kumimoji="1" lang="zh-TW" altLang="pt-PT" sz="1700" b="1" dirty="0">
                <a:solidFill>
                  <a:schemeClr val="bg1"/>
                </a:solidFill>
                <a:latin typeface="+mn-lt"/>
              </a:rPr>
              <a:t>、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SEPS</a:t>
            </a:r>
            <a:r>
              <a:rPr kumimoji="1" lang="zh-TW" altLang="pt-PT" sz="1700" b="1" dirty="0">
                <a:solidFill>
                  <a:schemeClr val="bg1"/>
                </a:solidFill>
                <a:latin typeface="+mn-lt"/>
              </a:rPr>
              <a:t>、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SSBR</a:t>
            </a:r>
            <a:r>
              <a:rPr kumimoji="1" lang="zh-TW" altLang="pt-PT" sz="1700" b="1" dirty="0">
                <a:solidFill>
                  <a:schemeClr val="bg1"/>
                </a:solidFill>
                <a:latin typeface="+mn-lt"/>
              </a:rPr>
              <a:t>、</a:t>
            </a:r>
            <a:r>
              <a:rPr kumimoji="1" lang="pt-PT" altLang="zh-TW" sz="1700" b="1" dirty="0">
                <a:solidFill>
                  <a:schemeClr val="bg1"/>
                </a:solidFill>
                <a:latin typeface="+mn-lt"/>
              </a:rPr>
              <a:t>SEB).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LiCl,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LiOH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, Lithium rods, LiPF6… for making lithium battery.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LiCl,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LiF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, </a:t>
            </a:r>
            <a:r>
              <a:rPr kumimoji="1" lang="en-US" altLang="zh-TW" sz="1700" b="1" dirty="0" err="1">
                <a:solidFill>
                  <a:schemeClr val="bg1"/>
                </a:solidFill>
                <a:latin typeface="+mn-lt"/>
              </a:rPr>
              <a:t>LiBr</a:t>
            </a: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, sec-Butyl lithium, lithium alloy…</a:t>
            </a:r>
          </a:p>
          <a:p>
            <a:pPr lvl="0"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  <a:latin typeface="+mn-lt"/>
              </a:rPr>
              <a:t>for making lithium series products.</a:t>
            </a:r>
            <a:endParaRPr kumimoji="1" lang="pt-PT" altLang="zh-TW" sz="17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472E8BBA-F2C2-4372-A249-C72E51BE2FBB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6B58E044-C61D-4C98-94C6-65E21D149EDD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1A4159AD-148E-46CC-84B2-0A5F9B0A3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3" name="Oval 2">
                  <a:extLst>
                    <a:ext uri="{FF2B5EF4-FFF2-40B4-BE49-F238E27FC236}">
                      <a16:creationId xmlns:a16="http://schemas.microsoft.com/office/drawing/2014/main" xmlns="" id="{3095612F-2C91-4259-8D36-A7141C2C0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4" name="Group 3">
                  <a:extLst>
                    <a:ext uri="{FF2B5EF4-FFF2-40B4-BE49-F238E27FC236}">
                      <a16:creationId xmlns:a16="http://schemas.microsoft.com/office/drawing/2014/main" xmlns="" id="{6C6E0D32-C578-457F-AA64-71E1212845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5" name="Group 4">
                    <a:extLst>
                      <a:ext uri="{FF2B5EF4-FFF2-40B4-BE49-F238E27FC236}">
                        <a16:creationId xmlns:a16="http://schemas.microsoft.com/office/drawing/2014/main" xmlns="" id="{113FCAF0-BF76-48C9-ADFD-748461675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5F57537-CBC1-4A2F-B345-0DAF188764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3A47E74-9DD3-4493-B326-7E9E7610E2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B8F10DFF-9360-4E30-854C-BD4521F2EF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1E07FEF-ED7F-4BAA-8FA4-05C0C8A7CA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17FED47C-33B1-45E6-BE12-B4E84A6D8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92883CC3-AB46-4324-9D95-48283BCFF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581D0E6B-C412-42B8-9600-0A0FF91775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92115DB7-A69A-4849-A761-8801F485EE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C9A248C5-7DFE-4A28-A820-B8B13DEEC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8ED5E90A-226A-4EDE-BB55-3699B16FFB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2C50A7C-93D1-46BE-B177-FAA9D1D6CA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B24620F4-3DA1-4EBE-BD23-A94615B747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45274AD-1CB6-4471-BF9E-8BC96F0BDE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C6BAB3E8-C115-442D-AA56-09E533C28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989E1DFE-EA43-418A-8005-6A6B5C5F6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C45E46A6-D50B-4832-8BC7-ECB97A8CF6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DCCCA935-FF15-41CC-880D-1E51C5CDB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72ADFFE8-F14B-41C2-B566-01B8E2DA6F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4DAF342-C3C4-4269-90A4-505FE06B93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53D62ED7-1408-4C7E-AA2F-C3F73022DB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1395396-3801-46B5-9FE6-9C56F64473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5F13802-79F4-48FD-8E24-2A36051A87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2479E9FC-7B69-422A-9720-3E1814B91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DFA3920D-BA7E-4D3A-BC0B-4422B5F8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A9E43A96-49A3-4B85-8C6F-BA60EC74C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9AF3FBA6-C0DA-42A7-A011-6D01AFB34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B9B3C08B-4528-42E1-B73B-E131D1274F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1302DC2-942A-4F75-9F55-B864EC94CE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D4194B5-32EC-485D-8E47-1DE5390813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C403E8A-B4FC-4BC1-A2FC-319DBACC97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0C3AC2A-65C0-4489-9389-60667B2F62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E7AFB2EF-E3E6-44FD-AFF5-5D4323BB8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362BA310-0110-4325-930B-5E263A3DD48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376AA138-0090-4137-A26B-B26E984A700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3B73FF6B-C548-4EEB-8A01-1A41E2D7FA4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B54DEBBD-71CF-4067-8562-2B3A6F055880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F303200F-7170-4D4A-A5D9-77ABB4F94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872F108-FEFB-462C-8CC9-4AC937657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72021C6-13A2-42E6-BE39-DFA291878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FFB385B9-7186-46F7-9509-AF8010B45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A4516E5-DB35-4CB5-8CE6-549162ACC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1F4719B-F510-4121-A147-77C7DD6CC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EF045175-5EF0-471F-9F29-A6975B0F05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6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Gredmann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5" y="407988"/>
            <a:ext cx="8136904" cy="61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Heavy Electric &amp; Fluorine Material Div.</a:t>
            </a:r>
            <a:r>
              <a:rPr kumimoji="1" lang="en-US" altLang="zh-TW" sz="48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48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 provide high quality products and support service.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en-US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chemeClr val="bg1"/>
                </a:solidFill>
              </a:rPr>
              <a:t>Magnets use for motor such as Neodymium magnet, MQ, and Samarium Cobalt magnet.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</a:rPr>
              <a:t>Amorphous material and nanocrystalline use for heavy electric.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chemeClr val="bg1"/>
                </a:solidFill>
              </a:rPr>
              <a:t>Equipments</a:t>
            </a:r>
            <a:r>
              <a:rPr kumimoji="1" lang="en-US" altLang="zh-TW" sz="1700" b="1" dirty="0">
                <a:solidFill>
                  <a:schemeClr val="bg1"/>
                </a:solidFill>
              </a:rPr>
              <a:t> use for heavy electric.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</a:rPr>
              <a:t>Consumables use for heavy electric.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</a:rPr>
              <a:t>Heat dissipation materials use for high frequency.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</a:rPr>
              <a:t>Materials use for paint industry.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chemeClr val="bg1"/>
                </a:solidFill>
              </a:rPr>
              <a:t>Equipments</a:t>
            </a:r>
            <a:r>
              <a:rPr kumimoji="1" lang="en-US" altLang="zh-TW" sz="1700" b="1" dirty="0">
                <a:solidFill>
                  <a:schemeClr val="bg1"/>
                </a:solidFill>
              </a:rPr>
              <a:t> use for paint industry.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chemeClr val="bg1"/>
                </a:solidFill>
              </a:rPr>
              <a:t>Fluorine chemicals use for high-tech industry.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8DF7C027-2850-431E-8672-997B2E879976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9CFC6D4C-D9BF-40FB-97AE-8299C50352F4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FF9F2369-D315-4B6F-B025-ECFEF4311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7E5192F1-F81D-45B4-B000-E5A0278D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21944251-55AC-46B6-88AD-9ED739344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F039328E-5855-4EA3-AB29-51A1C8A869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33FC9170-20EA-40CE-890B-D12A52C47B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D767EB9-70DF-4081-A9FA-6C2353A7E6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9FDD91B-9B05-4A05-93B1-62A8351314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3E99751-EBC7-4E0D-A909-6D59CBB537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3AA6AA2B-BA65-47DE-87C2-608D0C860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E6FB56F5-7DAC-4F46-B051-98DD49DC8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4207241A-0D88-4FFB-BBC3-D2F3624B54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94169AE-00D5-483D-AB3B-DB4755E0E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BF0422C1-EC1A-40F8-B783-6B485EF3AA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7D8ECDFD-9554-4298-9F39-4EC04434EA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F134E1F-7422-4B18-9F5B-EE4F443083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FD4197F8-C677-4509-8AD9-1D44D7C7B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0ECA382-7314-4AA4-819E-6EF216C9BD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7C6890AF-A761-4286-A1FA-5A26C8DD7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C6548B44-512A-44B9-9ADF-14A3ABBF7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5EEBA85D-DF14-42B7-A7DB-E7CB45103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809ECD1D-6A7A-424E-95B1-9CC6A2A7C7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C34E07C6-F20A-4480-AECB-F3C87CCC82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D842BE0-1BF0-4A83-A935-7318FC3D8B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58C57A16-B643-4360-8932-FE540591F4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30445DD-FE65-4B11-8825-84B08DD92F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99BC4EE-693A-4A6B-926F-1C3E2E8A1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3963410C-BBF1-4C67-AB5F-25A846496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75237716-AC60-4674-AA94-E8A41F5379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755DC639-9E99-453E-A0FA-0618503B8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B2EF51C5-3E7E-4C6A-B900-577E7F0257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F07198B3-DD7C-4E4D-8C37-B3CDC41824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4185B6A-72DB-4A2B-A81F-1199081B02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72528CF-420C-4D5A-B2B0-5D57F445EE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4B12AFE-8D30-4DC4-B564-9FCBFFD3BC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3C7872A-B8ED-4C74-890E-D5BF9C432D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4C31E509-E85B-4F74-AA8F-8E77B6692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2253B178-77FB-487E-B4E1-9887359DCCF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488CA23B-C852-46BF-BC43-4F1D63CDA1C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40F21721-BB2A-4F78-8B5B-721BDAA841A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D09F605A-C057-4695-8625-04EFE68B1BD8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9DB15180-5C84-43E0-B916-8A9BD6005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61D08CF-58B2-4560-8779-E82A3D6E9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F0E1BC6-30CD-409A-BF43-EA592B450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0DB174AD-C71D-4D0A-989C-D5E9932BC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A6C140E-F287-4F50-863F-513C7093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D7282A9-4F00-42AA-98E6-A50F75367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A546D710-7CDF-4255-A845-60460B53C2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128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  <a:latin typeface="Arial" charset="0"/>
              </a:rPr>
              <a:t>Gredmann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5" y="407988"/>
            <a:ext cx="8022606" cy="63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Metal / Alloy Material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various of sputtering targets, metal and alloy.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Indium used for making ITO target, low melting alloy, Solder and bonding target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ITO sputtering target for making ITO film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Cr,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Ti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Ni, Al, ITO tablet and special alloy for LED industry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Various of metal and ceramic sputtering targets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Low melting alloy for adhesion, such as 47℃ 58℃ 70℃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Various of metal, such as Ta, Mo, Cr, Ge, Sb,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Te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Ti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Bi, Ga, W, V, etc.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Chemicals for Wastewater treatment used in semiconductor industry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rgbClr val="FFFFFF"/>
                </a:solidFill>
              </a:rPr>
              <a:t>Zr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Coating Ni/Mo Mesh tray for MLCC/Inductor sintering.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39E4E05C-7A3E-41C1-A104-CCCCFB6BB4D4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7946324F-EBFD-4C25-B4D9-C606AAC842A7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B4F57EE7-9B68-43A8-A3E8-ED9BBF0B2E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E3DB659D-99F0-4B2E-A448-5AAB16496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F381CBB3-406C-4473-9E89-8E3D107B00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FCCACE33-31AF-4504-911D-C3F943F0BA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897FCE96-1EED-4716-AAB9-D9D9FCD438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BFEDC62-0A4B-41FA-8916-074DB1203F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CFFEBF8-32FD-41E8-8714-A36644BFB1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672F18A-28A3-4FD0-B26A-83D424E987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9B6FA458-F5D6-48B0-AFD9-7D2A26A21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4751C65B-704E-4E4F-AB84-4ABF133DB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F71CA591-7AB4-4F63-941E-6975597B3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5981093A-C5CB-42E8-9F70-3304918790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560301B8-1D1A-4763-A109-BCDDA28DAD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887563D2-505B-416E-B035-8197EC9183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8369FB76-BD87-4A46-902C-B643736553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F2C8C27-14CA-4F01-94F3-9AD49FEACC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42E9594-82DA-4B4C-860F-ED9282B327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A59908BF-CB90-4630-99CD-5131507F3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18A98A85-3FB4-4AEB-BDF9-1420BC5A3E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1FFEEDAA-D0D5-4969-90FF-EC059600D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2412FD5C-7629-4383-A72D-A0F84E4FBC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D901EAFF-2B10-422E-9D06-94DF9D1CAA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311BF37-5688-4E77-96E1-0512746E3C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EFFF541-6C4A-4A31-B1EC-F079A3764B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260B9C2C-5D40-4826-B66A-C2BC6BF3C6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CF51BA0-7A25-4EE3-8852-618FA4A55D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2DEBD7CD-A811-48BB-A8F5-F1277DE4C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92371925-76C5-40C1-A24A-C82ED0EBBB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A51DA7BE-A73F-4C51-BB23-30B7003778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E4DDF420-452F-46A1-BEFF-CA54830BF1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6E487978-2AC9-49F1-9AB0-F05D43FF71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9B3E5BB-D9FE-45A0-A4DA-9D24D79617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68AE67D-E922-40C1-8EDC-6A8CDFE9A7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0146AB2-2D01-447D-A244-16959F9BA8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DD67457-94B5-4BF1-983F-044EA9C450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6D24FA30-D5F7-45B8-854E-D9FD31CA4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82FB231D-C61F-4945-B7D4-69D7CA9798E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D3ADE4B7-51E0-4761-BBED-DEF394095F6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E929C85-D40B-4803-8EFC-1D4C704407C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6B39EB74-38D7-482F-A4B9-932E7D67C8EE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FF4CBF63-6397-4D35-944C-04A08A798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7F2E919D-737D-468B-A2B5-CA5BC6074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CA0E51C5-59D5-4362-A039-9E1495436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1BC0753C-AB06-4650-99E0-C792D8EEE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7FB924A-AF0D-4387-98D8-18964D2EB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5A846F7-D7AC-4A13-8E32-1537B925B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37473C45-7242-45F8-B9D8-E9260BD576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71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35569" name="Rectangle 49"/>
          <p:cNvSpPr>
            <a:spLocks noChangeArrowheads="1"/>
          </p:cNvSpPr>
          <p:nvPr/>
        </p:nvSpPr>
        <p:spPr bwMode="auto">
          <a:xfrm>
            <a:off x="410286" y="407988"/>
            <a:ext cx="8403553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Plastics &amp; Rubber Additives Div.</a:t>
            </a:r>
            <a:r>
              <a:rPr kumimoji="1" lang="en-US" altLang="zh-TW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provides additive materials and catalyst used in various kinds of engineering plastic such as PVC, ABS, HIPS, PS, PP &amp; Rubber, Paint, Paper Industry.</a:t>
            </a:r>
          </a:p>
          <a:p>
            <a:pPr algn="l" eaLnBrk="1" hangingPunct="1">
              <a:defRPr/>
            </a:pPr>
            <a:endParaRPr kumimoji="1" lang="en-US" altLang="zh-TW" sz="20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650" b="1" dirty="0">
                <a:solidFill>
                  <a:schemeClr val="bg1"/>
                </a:solidFill>
              </a:rPr>
              <a:t>Sb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2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O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3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 used as Flame-retardant. Masterbatch of Sb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2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O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3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 to avoid the dust problems while working on the compounding.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CPE(Chlorinated Polyethylene)used as plastic additive to improve impact strength.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Zinc borate(ZB), </a:t>
            </a:r>
            <a:r>
              <a:rPr kumimoji="1" lang="en-US" altLang="zh-TW" sz="1650" b="1" dirty="0" err="1">
                <a:solidFill>
                  <a:schemeClr val="bg1"/>
                </a:solidFill>
              </a:rPr>
              <a:t>MgO,Mg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(OH)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2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,Al(OH)</a:t>
            </a:r>
            <a:r>
              <a:rPr kumimoji="1" lang="en-US" altLang="zh-TW" sz="1400" b="1" dirty="0">
                <a:solidFill>
                  <a:schemeClr val="bg1"/>
                </a:solidFill>
              </a:rPr>
              <a:t>3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 used as smoke-suppressing and non-toxic flame retardant.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SMA and MS-NB used for producing heat resistance ABS, Acrylic, PS and Elastomer.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CHP(Cumene hydroperoxide) used for plastic ABS as the auxiliary of other organic peroxides and polymer reaction.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Activated Alumina used as adsorbent and catalyst for water, styrene, hydrogen peroxide, PTA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PTFE used for engineering plastics PC, PC/ABS, PBT to enhance 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anti-dripping property.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Wollastonite used for PC, PC/ABS to enhance dimensional </a:t>
            </a:r>
          </a:p>
          <a:p>
            <a:pPr algn="l" eaLnBrk="1" hangingPunct="1">
              <a:defRPr/>
            </a:pPr>
            <a:r>
              <a:rPr kumimoji="1" lang="en-US" altLang="zh-TW" sz="1650" b="1" dirty="0" err="1">
                <a:solidFill>
                  <a:schemeClr val="bg1"/>
                </a:solidFill>
              </a:rPr>
              <a:t>stability,rigidity</a:t>
            </a:r>
            <a:r>
              <a:rPr kumimoji="1" lang="en-US" altLang="zh-TW" sz="1650" b="1" dirty="0">
                <a:solidFill>
                  <a:schemeClr val="bg1"/>
                </a:solidFill>
              </a:rPr>
              <a:t> and impact resistance. It can replace slip agent </a:t>
            </a:r>
          </a:p>
          <a:p>
            <a:pPr algn="l" eaLnBrk="1" hangingPunct="1">
              <a:defRPr/>
            </a:pPr>
            <a:r>
              <a:rPr kumimoji="1" lang="en-US" altLang="zh-TW" sz="1650" b="1" dirty="0">
                <a:solidFill>
                  <a:schemeClr val="bg1"/>
                </a:solidFill>
              </a:rPr>
              <a:t>and </a:t>
            </a:r>
            <a:r>
              <a:rPr kumimoji="1" lang="en-US" altLang="zh-TW" sz="1650" b="1" dirty="0" err="1">
                <a:solidFill>
                  <a:schemeClr val="bg1"/>
                </a:solidFill>
              </a:rPr>
              <a:t>glassfiber</a:t>
            </a:r>
            <a:endParaRPr kumimoji="1" lang="en-US" altLang="zh-TW" sz="1650" b="1" dirty="0">
              <a:solidFill>
                <a:schemeClr val="bg1"/>
              </a:solidFill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8B7B1747-D153-48A8-91DC-23A36894461E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25A0F50B-5A62-4B08-9E13-8E0E2F5CAA6D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1D69FABB-AD7D-4D73-9695-C7974B83A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94" name="Oval 2">
                  <a:extLst>
                    <a:ext uri="{FF2B5EF4-FFF2-40B4-BE49-F238E27FC236}">
                      <a16:creationId xmlns:a16="http://schemas.microsoft.com/office/drawing/2014/main" xmlns="" id="{750558C6-DFE1-45B3-A7FC-E65079E82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5" name="Group 3">
                  <a:extLst>
                    <a:ext uri="{FF2B5EF4-FFF2-40B4-BE49-F238E27FC236}">
                      <a16:creationId xmlns:a16="http://schemas.microsoft.com/office/drawing/2014/main" xmlns="" id="{13EEEF7F-87D1-4AC9-8081-28385E1DC1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96" name="Group 4">
                    <a:extLst>
                      <a:ext uri="{FF2B5EF4-FFF2-40B4-BE49-F238E27FC236}">
                        <a16:creationId xmlns:a16="http://schemas.microsoft.com/office/drawing/2014/main" xmlns="" id="{3FCA7597-7A63-4E41-B697-AD8E264A7B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3813E91-2C64-4A4F-AF0D-1278F4B9B5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C7BD72B-99EC-4383-8EA5-664189E76E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E9A33733-F34E-449B-8EA1-5E0C16D0CC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F401A3A-354C-49C5-BB47-26250F18D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13BBD54F-A2E9-4943-8736-8D186827E5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4655C90F-8DD0-45A4-8C31-7A430A495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6074171B-1E19-4094-A51E-7CAE8C1D61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FEDD15F-456F-4EB5-891D-4AFEAB16CE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3C50E6C-B657-49DA-A2E0-26020807EA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B80A5DAF-DD7C-4A87-A845-48263F2E22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2413753-63E7-4F46-B146-51312E4FCE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09A760E8-F041-4813-B81A-9C7EF811F7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21299E1D-4D39-49B8-9992-EAADBAD95C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8469DD59-710C-44DA-9338-8983C5AC5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B5218C88-F823-453E-BFB6-DAA472E93F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BCB8557F-C39F-4306-8DC1-B5721E3EE8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8A21C92A-1CB3-465F-A0EF-74027F572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945371F8-37AE-49DA-9751-90E4EBDEC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52C0AB5-1809-43B9-9400-85F75ACCA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947FF44-940F-4E57-B9D5-D229997E0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4C233D3-FF58-4A4B-AEA9-0DAC6F0833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A711D4B-16C1-457F-BAA8-0749C2570E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02A14D5-E905-44E0-96AF-D24CF0CA5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86219B43-3E8A-43D7-93EF-334423A55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4EA61198-F491-405F-A353-6EF73C18E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1DF11230-9C28-4659-82AE-46F3158E9A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EAEE83F0-965B-4BDE-9ABD-BED3976643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6DFF4A90-98B1-4162-9C97-526FB60AB8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5ACD23CC-29B5-4149-8A9C-C464BCB21A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314247D-F7CA-4574-83AF-C9DE8D5950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A803CD6-3B96-42CA-B48D-26D35C5207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37B376A7-3E1F-410C-BCE1-8D185A136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5E96BD2F-A14E-46C5-BEEF-37999E05321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D1F4A7C4-BB94-41D9-A5E8-DEA9D5405A5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BB55EB0E-A9F8-401A-8662-8457F527021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42EACCD2-8ACB-4838-856D-DE145BC5D71F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4CD1AC67-B01C-4EC2-818F-8ADBFFEAC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AAD2369B-43E2-46A2-BA09-5B04DF2FF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EB680DC-F02E-4B9B-A828-B0BEECDA7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7D794A59-68C0-4C02-BEE5-21F155625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712ECEE0-D6C5-4D28-8976-31030536A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C635D5F-B3D4-42AA-BA6A-4DDBDA020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84096203-68D9-4640-9B31-D1D0CCD4DC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7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Gredmann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5" y="407988"/>
            <a:ext cx="8136904" cy="64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fontAlgn="ctr" hangingPunct="1"/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Hard Facing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Supply various materials used for </a:t>
            </a:r>
            <a:r>
              <a:rPr kumimoji="1" lang="en-US" altLang="zh-TW" sz="2400" b="1" i="1" dirty="0" err="1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Aerospace,Diamond</a:t>
            </a: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TW" sz="2400" b="1" i="1" dirty="0" err="1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tools,Powder</a:t>
            </a: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TW" sz="2400" b="1" i="1" dirty="0" err="1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metallurgy,EMI</a:t>
            </a: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Shielding application…</a:t>
            </a:r>
            <a:r>
              <a:rPr kumimoji="1" lang="en-US" altLang="zh-TW" sz="2400" b="1" i="1" dirty="0" err="1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etc</a:t>
            </a:r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 algn="l" eaLnBrk="1" fontAlgn="ctr" hangingPunct="1"/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</a:rPr>
              <a:t>Materials for EMI Shielding application.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Ni, Iron based powders and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hardfacing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powders for plasma and brazing.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Stainless, Cu, Nickel powders for powder metallurgy.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Iron based, stainless, Cu, Ni powders and Binder for metal injection molding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Cu powders for heat pipe application.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Tungsten Carbide,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Ti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, Ta, Co, Ni, Cu/Sn for hard tool and diamond tool.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Bar, sheet, coil, wire, thermal spray, brazing for Aerospace industry.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Metal soft magnetic powders for magnetic application.</a:t>
            </a:r>
            <a:endParaRPr kumimoji="1" lang="en-US" altLang="ja-JP" sz="1700" b="1" dirty="0">
              <a:solidFill>
                <a:srgbClr val="FFFFFF"/>
              </a:solidFill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872AC385-9D9D-4128-B8CF-84483F152945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EF572F85-D27E-43B6-A2A1-E258CCC4876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8753EDAC-52F7-48D6-B1A7-289390951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16589ACA-0CB8-4F91-A3CD-E4A115E26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56228BD2-AD6B-4743-A917-4A9AA2E8B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428B9EBE-02CB-4DC1-A4B9-4CE0E2B2E3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C5EBB29-64AC-4DF6-88A4-32C1FC4F1D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8162410-4D4F-4818-A0A6-0C9866252E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D1BE251-C4DC-4F2A-8852-58907178FD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EACD9DB-DE71-42D9-BD8B-8ACF460CB7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E20A0C57-0C2D-40E2-B7F9-D58AC829C5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AD3D1A84-6EEB-4AD8-9EB5-D46026978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9A8409E2-CCB1-43A5-A1A9-C3C577AE67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1B786966-7ADD-4943-A8B4-A94478F55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A6ADF6B9-2D30-4B7A-A126-EBFD86F42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06059480-13C4-4DC9-BA66-06663CDA5E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2584F47-DCCC-4F8B-AED6-A48CF791E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ADFA47AF-7D5B-4D1D-9A1B-2F45BA560B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5B014FD4-1AA3-4759-A9C6-1CE99003F3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7D473419-81DB-4BF4-B219-49251D626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1417BFDC-8CAC-426C-A38D-053AC715D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B4FCA120-2A14-43A3-A51B-4910C8DA5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B16EB63F-1C03-47CA-A296-DF94FF587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88BAE83C-BBE9-4721-89D2-A2AC7D0605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FC55616-8C6A-4313-8038-14F411D97F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083EC54-03AD-41B6-B1A6-7993787E91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0B10BAD-1736-4BF3-96C1-D510748FA4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2B120E2-64EA-4A0E-B77A-EE3BE133AC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3DE566B9-182E-401B-B808-01F36CC3A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4703F855-09FA-41AD-B653-34B47345C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7966FD80-D8B7-4DB7-BC8C-595C739B7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0050D260-1654-4226-B09F-224C5C545C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8F382209-F5E9-49E2-B759-AA4A54BAFB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D8C24AB-5D48-46A1-A6DD-608481E6D2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7B51D82-2199-4C5C-82D7-036D0160E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412F606-D17C-4E7D-86B6-F645C3D745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A53CBE7-9E9D-4370-B122-A29541EEC0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7D76DB1D-1FD1-4AA3-AFF5-90A393288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2FAC22BA-7D8F-4315-8231-61B66630260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B438722B-8ED9-4959-ADBC-2432056165A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FB2226A-E7D4-49FD-A43A-777F9F08752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F4A90EC3-0102-43EB-8B58-2A6E77A51750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F2B5992E-6BC5-48F5-B96F-E7ABD925F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3C5786C-ED84-4B25-B4FD-4655927D7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1D21998-B7E2-4A3B-959D-611F7872F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9E354B58-6B9E-490F-9037-A9576C685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2C90F16-B264-4759-BFB2-B4258FDC2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8949B6A-485D-4A32-8577-DF78BF245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46005A0-36AF-4925-AB55-4FDC8CF4F6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44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Gredmann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467545" y="407988"/>
            <a:ext cx="8136904" cy="64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fontAlgn="ctr" hangingPunct="1"/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Engineering Plastics Composite Material Div.</a:t>
            </a:r>
            <a: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8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specializes in engineering plastic composite materials.</a:t>
            </a:r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0" algn="l" eaLnBrk="1" fontAlgn="ctr" hangingPunct="1"/>
            <a:endParaRPr kumimoji="1" lang="en-US" altLang="ja-JP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</a:rPr>
              <a:t>General Grade: Without any added reinforcing materials, used in consumer electronics, daily necessities, baby strollers, etc.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Glass Fiber Reinforced Grade: Used in mechanical components, office chairs, bicycle parts, sports equipment, etc.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Impact Modified Grade: Used in luggage parts, medical equipment, office chair wheels, strollers, etc.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Glass Fiber Reinforced/ Impact Modified Grade: Used in luggage parts, bicycle parts, etc.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Mineral Fiber Reinforced Grade: Used in low-warp and dimensionally stable automotive parts, and fan casings, etc.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Glass Fiber/ Mineral Fiber Reinforced Grade: Used in automotive parts requiring strength, rigidity, and smooth surfaces.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Flame Retardant Grades: Used in flame-resistant automotive parts, electronic components, and industrial parts, etc.</a:t>
            </a:r>
          </a:p>
          <a:p>
            <a:pPr algn="l" eaLnBrk="1" hangingPunct="1">
              <a:defRPr/>
            </a:pPr>
            <a:r>
              <a:rPr kumimoji="1" lang="en-US" altLang="ja-JP" sz="1700" b="1" dirty="0">
                <a:solidFill>
                  <a:srgbClr val="FFFFFF"/>
                </a:solidFill>
              </a:rPr>
              <a:t>Carbon Fiber Reinforced Grade: Used in high rigidity,</a:t>
            </a:r>
          </a:p>
          <a:p>
            <a:pPr algn="l" eaLnBrk="1" hangingPunct="1">
              <a:defRPr/>
            </a:pPr>
            <a:r>
              <a:rPr kumimoji="1" lang="en-US" altLang="ja-JP" sz="1700" b="1" dirty="0">
                <a:solidFill>
                  <a:srgbClr val="FFFFFF"/>
                </a:solidFill>
              </a:rPr>
              <a:t>low specific gravity and conductive automotive parts,</a:t>
            </a:r>
          </a:p>
          <a:p>
            <a:pPr algn="l" eaLnBrk="1" hangingPunct="1">
              <a:defRPr/>
            </a:pPr>
            <a:r>
              <a:rPr kumimoji="1" lang="en-US" altLang="ja-JP" sz="1700" b="1" dirty="0">
                <a:solidFill>
                  <a:srgbClr val="FFFFFF"/>
                </a:solidFill>
              </a:rPr>
              <a:t>semiconductors, etc.</a:t>
            </a:r>
          </a:p>
        </p:txBody>
      </p:sp>
      <p:grpSp>
        <p:nvGrpSpPr>
          <p:cNvPr id="100" name="群組 99">
            <a:extLst>
              <a:ext uri="{FF2B5EF4-FFF2-40B4-BE49-F238E27FC236}">
                <a16:creationId xmlns:a16="http://schemas.microsoft.com/office/drawing/2014/main" xmlns="" id="{872AC385-9D9D-4128-B8CF-84483F152945}"/>
              </a:ext>
            </a:extLst>
          </p:cNvPr>
          <p:cNvGrpSpPr/>
          <p:nvPr/>
        </p:nvGrpSpPr>
        <p:grpSpPr>
          <a:xfrm>
            <a:off x="7146340" y="5145841"/>
            <a:ext cx="1978186" cy="1712159"/>
            <a:chOff x="764066" y="767262"/>
            <a:chExt cx="1978186" cy="1712159"/>
          </a:xfrm>
        </p:grpSpPr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xmlns="" id="{EF572F85-D27E-43B6-A2A1-E258CCC4876A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3" name="Group 58">
                <a:extLst>
                  <a:ext uri="{FF2B5EF4-FFF2-40B4-BE49-F238E27FC236}">
                    <a16:creationId xmlns:a16="http://schemas.microsoft.com/office/drawing/2014/main" xmlns="" id="{8753EDAC-52F7-48D6-B1A7-289390951E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16589ACA-0CB8-4F91-A3CD-E4A115E26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56228BD2-AD6B-4743-A917-4A9AA2E8B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428B9EBE-02CB-4DC1-A4B9-4CE0E2B2E3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C5EBB29-64AC-4DF6-88A4-32C1FC4F1D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8162410-4D4F-4818-A0A6-0C9866252E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D1BE251-C4DC-4F2A-8852-58907178FD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EACD9DB-DE71-42D9-BD8B-8ACF460CB7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E20A0C57-0C2D-40E2-B7F9-D58AC829C5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4" name="Group 42">
                <a:extLst>
                  <a:ext uri="{FF2B5EF4-FFF2-40B4-BE49-F238E27FC236}">
                    <a16:creationId xmlns:a16="http://schemas.microsoft.com/office/drawing/2014/main" xmlns="" id="{AD3D1A84-6EEB-4AD8-9EB5-D46026978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3" name="Group 41">
                  <a:extLst>
                    <a:ext uri="{FF2B5EF4-FFF2-40B4-BE49-F238E27FC236}">
                      <a16:creationId xmlns:a16="http://schemas.microsoft.com/office/drawing/2014/main" xmlns="" id="{9A8409E2-CCB1-43A5-A1A9-C3C577AE67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5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1B786966-7ADD-4943-A8B4-A94478F55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6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A6ADF6B9-2D30-4B7A-A126-EBFD86F420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3">
                    <a:extLst>
                      <a:ext uri="{FF2B5EF4-FFF2-40B4-BE49-F238E27FC236}">
                        <a16:creationId xmlns:a16="http://schemas.microsoft.com/office/drawing/2014/main" xmlns="" id="{06059480-13C4-4DC9-BA66-06663CDA5E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8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2584F47-DCCC-4F8B-AED6-A48CF791E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ADFA47AF-7D5B-4D1D-9A1B-2F45BA560B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5B014FD4-1AA3-4759-A9C6-1CE99003F3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4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7D473419-81DB-4BF4-B219-49251D626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5" name="Group 18">
                <a:extLst>
                  <a:ext uri="{FF2B5EF4-FFF2-40B4-BE49-F238E27FC236}">
                    <a16:creationId xmlns:a16="http://schemas.microsoft.com/office/drawing/2014/main" xmlns="" id="{1417BFDC-8CAC-426C-A38D-053AC715D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5" name="Group 19">
                  <a:extLst>
                    <a:ext uri="{FF2B5EF4-FFF2-40B4-BE49-F238E27FC236}">
                      <a16:creationId xmlns:a16="http://schemas.microsoft.com/office/drawing/2014/main" xmlns="" id="{B4FCA120-2A14-43A3-A51B-4910C8DA5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7" name="Oval 20">
                    <a:extLst>
                      <a:ext uri="{FF2B5EF4-FFF2-40B4-BE49-F238E27FC236}">
                        <a16:creationId xmlns:a16="http://schemas.microsoft.com/office/drawing/2014/main" xmlns="" id="{B16EB63F-1C03-47CA-A296-DF94FF587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8" name="Group 21">
                    <a:extLst>
                      <a:ext uri="{FF2B5EF4-FFF2-40B4-BE49-F238E27FC236}">
                        <a16:creationId xmlns:a16="http://schemas.microsoft.com/office/drawing/2014/main" xmlns="" id="{88BAE83C-BBE9-4721-89D2-A2AC7D0605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9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FC55616-8C6A-4313-8038-14F411D97F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0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083EC54-03AD-41B6-B1A6-7993787E91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0B10BAD-1736-4BF3-96C1-D510748FA4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2B120E2-64EA-4A0E-B77A-EE3BE133AC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3DE566B9-182E-401B-B808-01F36CC3A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6" name="Group 43">
                <a:extLst>
                  <a:ext uri="{FF2B5EF4-FFF2-40B4-BE49-F238E27FC236}">
                    <a16:creationId xmlns:a16="http://schemas.microsoft.com/office/drawing/2014/main" xmlns="" id="{4703F855-09FA-41AD-B653-34B47345C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7" name="Group 27">
                  <a:extLst>
                    <a:ext uri="{FF2B5EF4-FFF2-40B4-BE49-F238E27FC236}">
                      <a16:creationId xmlns:a16="http://schemas.microsoft.com/office/drawing/2014/main" xmlns="" id="{7966FD80-D8B7-4DB7-BC8C-595C739B7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9" name="Oval 28">
                    <a:extLst>
                      <a:ext uri="{FF2B5EF4-FFF2-40B4-BE49-F238E27FC236}">
                        <a16:creationId xmlns:a16="http://schemas.microsoft.com/office/drawing/2014/main" xmlns="" id="{0050D260-1654-4226-B09F-224C5C545C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9">
                    <a:extLst>
                      <a:ext uri="{FF2B5EF4-FFF2-40B4-BE49-F238E27FC236}">
                        <a16:creationId xmlns:a16="http://schemas.microsoft.com/office/drawing/2014/main" xmlns="" id="{8F382209-F5E9-49E2-B759-AA4A54BAFB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21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D8C24AB-5D48-46A1-A6DD-608481E6D2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47B51D82-2199-4C5C-82D7-036D0160E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412F606-D17C-4E7D-86B6-F645C3D745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A53CBE7-9E9D-4370-B122-A29541EEC0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7D76DB1D-1FD1-4AA3-AFF5-90A393288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xmlns="" id="{2FAC22BA-7D8F-4315-8231-61B66630260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8">
                <a:extLst>
                  <a:ext uri="{FF2B5EF4-FFF2-40B4-BE49-F238E27FC236}">
                    <a16:creationId xmlns:a16="http://schemas.microsoft.com/office/drawing/2014/main" xmlns="" id="{B438722B-8ED9-4959-ADBC-2432056165A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9">
                <a:extLst>
                  <a:ext uri="{FF2B5EF4-FFF2-40B4-BE49-F238E27FC236}">
                    <a16:creationId xmlns:a16="http://schemas.microsoft.com/office/drawing/2014/main" xmlns="" id="{8FB2226A-E7D4-49FD-A43A-777F9F08752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xmlns="" id="{F4A90EC3-0102-43EB-8B58-2A6E77A51750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11" name="Oval 2">
                  <a:extLst>
                    <a:ext uri="{FF2B5EF4-FFF2-40B4-BE49-F238E27FC236}">
                      <a16:creationId xmlns:a16="http://schemas.microsoft.com/office/drawing/2014/main" xmlns="" id="{F2B5992E-6BC5-48F5-B96F-E7ABD925F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3C5786C-ED84-4B25-B4FD-4655927D7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1D21998-B7E2-4A3B-959D-611F7872F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9E354B58-6B9E-490F-9037-A9576C685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2C90F16-B264-4759-BFB2-B4258FDC2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6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8949B6A-485D-4A32-8577-DF78BF245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02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46005A0-36AF-4925-AB55-4FDC8CF4F6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88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26353" name="Rectangle 49"/>
          <p:cNvSpPr>
            <a:spLocks noChangeArrowheads="1"/>
          </p:cNvSpPr>
          <p:nvPr/>
        </p:nvSpPr>
        <p:spPr bwMode="auto">
          <a:xfrm>
            <a:off x="467544" y="407988"/>
            <a:ext cx="8069185" cy="601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Semiconductor Equipment Div.</a:t>
            </a:r>
            <a:b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offers Process Equipment, Dry Pump, Laser Modification/Grooving, Vacuum Oven, AOI system and used tools</a:t>
            </a:r>
          </a:p>
          <a:p>
            <a:pPr algn="l" eaLnBrk="1" hangingPunct="1">
              <a:defRPr/>
            </a:pP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Process Equipment including PVD, ALD, Bonder/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Debonder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&amp; </a:t>
            </a:r>
            <a:r>
              <a:rPr kumimoji="1" lang="en-US" altLang="zh-TW" sz="1700" b="1" dirty="0" err="1">
                <a:solidFill>
                  <a:srgbClr val="FFFFFF"/>
                </a:solidFill>
                <a:latin typeface="Arial"/>
              </a:rPr>
              <a:t>Decum</a:t>
            </a: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 for Semiconductor &amp; OSAT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Dry Pumps for Semiconductor &amp; OSAT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Laser Modification/Grooving tools for TGV (Through Glass Via) &amp; Panel Level Package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Vacuum Oven for IC Carrier &amp; Semiconductor Industry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AOI  for Optical film industry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AOI  for Semiconductor &amp; OSAT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Used tools for semiconductor, such as Scanner/Stepper, Thin-film equipment and Etch equipment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  <a:latin typeface="Arial"/>
              </a:rPr>
              <a:t>Consumables and Parts for semiconductor equipment</a:t>
            </a:r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xmlns="" id="{E9C9168D-3E50-4CCE-96D2-9CA8806228E9}"/>
              </a:ext>
            </a:extLst>
          </p:cNvPr>
          <p:cNvGrpSpPr/>
          <p:nvPr/>
        </p:nvGrpSpPr>
        <p:grpSpPr>
          <a:xfrm>
            <a:off x="7147739" y="5315172"/>
            <a:ext cx="1978186" cy="1552159"/>
            <a:chOff x="764066" y="927262"/>
            <a:chExt cx="1978186" cy="1552159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xmlns="" id="{D8B67E9C-F8F6-449D-BDA4-A3E701E0B96F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95" name="Group 58">
                <a:extLst>
                  <a:ext uri="{FF2B5EF4-FFF2-40B4-BE49-F238E27FC236}">
                    <a16:creationId xmlns:a16="http://schemas.microsoft.com/office/drawing/2014/main" xmlns="" id="{01812EF1-4C61-4810-BB83-7DC07562DA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33" name="Oval 2">
                  <a:extLst>
                    <a:ext uri="{FF2B5EF4-FFF2-40B4-BE49-F238E27FC236}">
                      <a16:creationId xmlns:a16="http://schemas.microsoft.com/office/drawing/2014/main" xmlns="" id="{14D94BE6-365B-4FD7-A349-72F94A29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4" name="Group 3">
                  <a:extLst>
                    <a:ext uri="{FF2B5EF4-FFF2-40B4-BE49-F238E27FC236}">
                      <a16:creationId xmlns:a16="http://schemas.microsoft.com/office/drawing/2014/main" xmlns="" id="{C5A72419-CC02-4552-A4CD-24BF6664C8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35" name="Group 4">
                    <a:extLst>
                      <a:ext uri="{FF2B5EF4-FFF2-40B4-BE49-F238E27FC236}">
                        <a16:creationId xmlns:a16="http://schemas.microsoft.com/office/drawing/2014/main" xmlns="" id="{BBE36859-1D56-47E0-B4D0-188DA77198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3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A659D2DC-80A1-4D91-8739-00BB9C9864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4D1FC36-C424-40B1-9733-A47916E983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73C0DDE-DA2E-4A13-BB64-C8AAD810E5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E85FA79-2E88-49C7-AFC6-260D84B45B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3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572461CE-B787-4D73-A3D6-A052E2117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96" name="Group 42">
                <a:extLst>
                  <a:ext uri="{FF2B5EF4-FFF2-40B4-BE49-F238E27FC236}">
                    <a16:creationId xmlns:a16="http://schemas.microsoft.com/office/drawing/2014/main" xmlns="" id="{719B7B45-4C80-4956-A499-31A3C59FE8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25" name="Group 41">
                  <a:extLst>
                    <a:ext uri="{FF2B5EF4-FFF2-40B4-BE49-F238E27FC236}">
                      <a16:creationId xmlns:a16="http://schemas.microsoft.com/office/drawing/2014/main" xmlns="" id="{E0E71AFC-E5BE-4DA8-9356-4470BEC711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2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53D1F4B-FF4D-45C2-AB3A-4F54B52382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32CEE9F-83C6-4CC1-8B64-8ECC8F7054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9" name="Group 13">
                    <a:extLst>
                      <a:ext uri="{FF2B5EF4-FFF2-40B4-BE49-F238E27FC236}">
                        <a16:creationId xmlns:a16="http://schemas.microsoft.com/office/drawing/2014/main" xmlns="" id="{6EDCCFE5-2858-4CA4-86C8-4E3FE1F1CE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6BB636B-DF0B-4C55-BD6E-1F46EDE91D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6559E63D-969D-4385-8078-A66878BF9D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2B67AA8-5F6F-4451-9621-9FBFF5BEBA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16EE7CEB-279C-4C80-B6C8-0694ECD68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97" name="Group 18">
                <a:extLst>
                  <a:ext uri="{FF2B5EF4-FFF2-40B4-BE49-F238E27FC236}">
                    <a16:creationId xmlns:a16="http://schemas.microsoft.com/office/drawing/2014/main" xmlns="" id="{60A6F2EA-E58A-45AF-92D5-460EA67C9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17" name="Group 19">
                  <a:extLst>
                    <a:ext uri="{FF2B5EF4-FFF2-40B4-BE49-F238E27FC236}">
                      <a16:creationId xmlns:a16="http://schemas.microsoft.com/office/drawing/2014/main" xmlns="" id="{E9FCE19E-0E45-4E77-AE3D-E65DF2355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19" name="Oval 20">
                    <a:extLst>
                      <a:ext uri="{FF2B5EF4-FFF2-40B4-BE49-F238E27FC236}">
                        <a16:creationId xmlns:a16="http://schemas.microsoft.com/office/drawing/2014/main" xmlns="" id="{AB9F6D65-6370-45A6-ABA4-52028310C9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0" name="Group 21">
                    <a:extLst>
                      <a:ext uri="{FF2B5EF4-FFF2-40B4-BE49-F238E27FC236}">
                        <a16:creationId xmlns:a16="http://schemas.microsoft.com/office/drawing/2014/main" xmlns="" id="{93192919-AA22-47E2-B9D1-E327443012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CAE5E31-2EC3-4460-84E1-E48AD6FB1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D088DCC-E201-4F7C-BD81-F63635FC4D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751336F-CB09-4CDF-B668-C22AAB3D53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AE4779E-58F1-4E9C-819E-98C34E78FA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150211CF-1DB5-4F3D-AD5D-1896D5741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xmlns="" id="{45148EFB-5E94-4C13-BFE4-2784E6EFD4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09" name="Group 27">
                  <a:extLst>
                    <a:ext uri="{FF2B5EF4-FFF2-40B4-BE49-F238E27FC236}">
                      <a16:creationId xmlns:a16="http://schemas.microsoft.com/office/drawing/2014/main" xmlns="" id="{9D0B7CA3-9384-4620-9329-A8F533858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1" name="Oval 28">
                    <a:extLst>
                      <a:ext uri="{FF2B5EF4-FFF2-40B4-BE49-F238E27FC236}">
                        <a16:creationId xmlns:a16="http://schemas.microsoft.com/office/drawing/2014/main" xmlns="" id="{5FFAF124-22ED-408F-99CF-906A76D62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" name="Group 29">
                    <a:extLst>
                      <a:ext uri="{FF2B5EF4-FFF2-40B4-BE49-F238E27FC236}">
                        <a16:creationId xmlns:a16="http://schemas.microsoft.com/office/drawing/2014/main" xmlns="" id="{9F6F53E2-011C-4EA8-8F97-6D817CD949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4E69429-07E5-4995-81CF-529EE100A9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6CB83A9-7B3F-40B4-A0F4-4A2255296B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2E6D602-9922-49F3-891E-1689A2C580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8BADA2D1-CCFC-4799-BDE5-B47677B6CA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D00737BF-8DB9-4F84-A648-AEDF1B98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xmlns="" id="{6AEF3E39-DF3C-45B2-9F47-400078FEB45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38">
                <a:extLst>
                  <a:ext uri="{FF2B5EF4-FFF2-40B4-BE49-F238E27FC236}">
                    <a16:creationId xmlns:a16="http://schemas.microsoft.com/office/drawing/2014/main" xmlns="" id="{A5F62C3A-BF31-49F7-894A-6AE93EB899FE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xmlns="" id="{58CFCE79-5087-4F76-9E4C-A67464FFE37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xmlns="" id="{A0F082A9-9D6D-4886-8D54-451DF1300CD1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3" name="Oval 2">
                  <a:extLst>
                    <a:ext uri="{FF2B5EF4-FFF2-40B4-BE49-F238E27FC236}">
                      <a16:creationId xmlns:a16="http://schemas.microsoft.com/office/drawing/2014/main" xmlns="" id="{85BA26B3-F36C-4593-AF55-4E3023533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63D43436-4C89-4C72-A67C-31897BEAA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B8118424-FD4A-49F0-8B70-DCBFBE30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3084B42-4FBB-4EA9-8B04-CEEA4C000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85FF267-E1D1-4B42-A14C-53D3B16CD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0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B782C9E-A281-41B1-9C7D-47F63B1D7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DBC41702-55EE-402A-8CCF-17954AD0F93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777124" y="1550871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1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chemeClr val="tx2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467544" y="407988"/>
            <a:ext cx="8422506" cy="6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Flexible Material &amp; Tools Div.</a:t>
            </a:r>
            <a:br>
              <a:rPr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 materials and equipment for flexible panels, AR glasses, and dicing/grinding processes.</a:t>
            </a:r>
          </a:p>
          <a:p>
            <a:pPr algn="l" eaLnBrk="1" hangingPunct="1">
              <a:defRPr/>
            </a:pPr>
            <a:r>
              <a:rPr lang="en-US" altLang="ja-JP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altLang="ja-JP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PI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varnish,single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/multi-layer structure fabrication on PI glass.  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High refractive index nanocrystals material, side seal resin and UV glue for AR glasses.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Spin coater, stacking tool and edge blackening tool for AR glasses.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Protective liquid for laser cutting processes used in AR glasses.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Backside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Griding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 Tape/Dicing Tape (UV type &amp; Non-UV type)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Photovoltaic materials for Organic Photovoltaics/Organic Photodetectors applications  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Heat Dissipation Substrate for laser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Laser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 diode (Al</a:t>
            </a:r>
            <a:r>
              <a:rPr lang="en-US" altLang="zh-TW" sz="14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altLang="zh-TW" sz="1400" b="1" dirty="0">
                <a:solidFill>
                  <a:schemeClr val="bg1"/>
                </a:solidFill>
                <a:latin typeface="+mn-lt"/>
              </a:rPr>
              <a:t>3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AlN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SiC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700" b="1" dirty="0" err="1">
                <a:solidFill>
                  <a:schemeClr val="bg1"/>
                </a:solidFill>
                <a:latin typeface="+mn-lt"/>
              </a:rPr>
              <a:t>Submount</a:t>
            </a: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).</a:t>
            </a:r>
          </a:p>
          <a:p>
            <a:pPr lvl="0" algn="l" eaLnBrk="1" hangingPunct="1">
              <a:defRPr/>
            </a:pPr>
            <a:r>
              <a:rPr lang="en-US" altLang="zh-TW" sz="1700" b="1" dirty="0">
                <a:solidFill>
                  <a:schemeClr val="bg1"/>
                </a:solidFill>
                <a:latin typeface="+mn-lt"/>
              </a:rPr>
              <a:t>Dielectric materials for FPD and semiconductor manufacturing processes.</a:t>
            </a:r>
          </a:p>
        </p:txBody>
      </p:sp>
      <p:grpSp>
        <p:nvGrpSpPr>
          <p:cNvPr id="97" name="群組 96">
            <a:extLst>
              <a:ext uri="{FF2B5EF4-FFF2-40B4-BE49-F238E27FC236}">
                <a16:creationId xmlns:a16="http://schemas.microsoft.com/office/drawing/2014/main" xmlns="" id="{1BF0960C-567C-4218-992A-5291CC0046E7}"/>
              </a:ext>
            </a:extLst>
          </p:cNvPr>
          <p:cNvGrpSpPr/>
          <p:nvPr/>
        </p:nvGrpSpPr>
        <p:grpSpPr>
          <a:xfrm>
            <a:off x="7147739" y="5315172"/>
            <a:ext cx="1978186" cy="1552159"/>
            <a:chOff x="764066" y="927262"/>
            <a:chExt cx="1978186" cy="1552159"/>
          </a:xfrm>
        </p:grpSpPr>
        <p:grpSp>
          <p:nvGrpSpPr>
            <p:cNvPr id="98" name="群組 97">
              <a:extLst>
                <a:ext uri="{FF2B5EF4-FFF2-40B4-BE49-F238E27FC236}">
                  <a16:creationId xmlns:a16="http://schemas.microsoft.com/office/drawing/2014/main" xmlns="" id="{8F13B1C2-AFC2-4836-B5A4-DE26ADA3C26C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00" name="Group 58">
                <a:extLst>
                  <a:ext uri="{FF2B5EF4-FFF2-40B4-BE49-F238E27FC236}">
                    <a16:creationId xmlns:a16="http://schemas.microsoft.com/office/drawing/2014/main" xmlns="" id="{F4BF3696-1936-403E-9AF2-4FA2E4C40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41" name="Oval 2">
                  <a:extLst>
                    <a:ext uri="{FF2B5EF4-FFF2-40B4-BE49-F238E27FC236}">
                      <a16:creationId xmlns:a16="http://schemas.microsoft.com/office/drawing/2014/main" xmlns="" id="{B3A630B0-336B-47C9-80F9-BDC94C0B8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2" name="Group 3">
                  <a:extLst>
                    <a:ext uri="{FF2B5EF4-FFF2-40B4-BE49-F238E27FC236}">
                      <a16:creationId xmlns:a16="http://schemas.microsoft.com/office/drawing/2014/main" xmlns="" id="{F7A35838-A799-45C6-976D-5DE4CBFF7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43" name="Group 4">
                    <a:extLst>
                      <a:ext uri="{FF2B5EF4-FFF2-40B4-BE49-F238E27FC236}">
                        <a16:creationId xmlns:a16="http://schemas.microsoft.com/office/drawing/2014/main" xmlns="" id="{3C1E3FB6-5372-41CE-A552-37DC418254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5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86A66D50-1B69-43E0-B377-FAE769E9F5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A45467D-61E7-449C-A241-E7604D0524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CA66824-A8D8-42AF-A0EA-DBCC3C59FE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C39183AA-E7E4-4E2D-A6F5-324A4C00BF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4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BCA41E21-0F47-4BD3-8AC9-6BB76877E7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01" name="Group 42">
                <a:extLst>
                  <a:ext uri="{FF2B5EF4-FFF2-40B4-BE49-F238E27FC236}">
                    <a16:creationId xmlns:a16="http://schemas.microsoft.com/office/drawing/2014/main" xmlns="" id="{C56EF654-3801-45EC-AFDD-1CC8AF786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30" name="Group 41">
                  <a:extLst>
                    <a:ext uri="{FF2B5EF4-FFF2-40B4-BE49-F238E27FC236}">
                      <a16:creationId xmlns:a16="http://schemas.microsoft.com/office/drawing/2014/main" xmlns="" id="{E6478E5E-E541-41AC-8C1B-B7F3E39D04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32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1BBF49E9-A0CA-48B3-A024-5913A0ABDB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1A460B24-1FE9-4345-BDD4-8706C15B38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4" name="Group 13">
                    <a:extLst>
                      <a:ext uri="{FF2B5EF4-FFF2-40B4-BE49-F238E27FC236}">
                        <a16:creationId xmlns:a16="http://schemas.microsoft.com/office/drawing/2014/main" xmlns="" id="{E8FD1A79-7244-4D33-8E42-532823BA36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35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9E0998B-3991-42C7-97FF-5E402AF735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A511237-B1DD-4546-804F-EF6FB33ABD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0D71C97-C94A-4DC4-82E5-CC818D59EC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31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4A956BFB-EC8A-46BF-8C32-A6CC591AA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02" name="Group 18">
                <a:extLst>
                  <a:ext uri="{FF2B5EF4-FFF2-40B4-BE49-F238E27FC236}">
                    <a16:creationId xmlns:a16="http://schemas.microsoft.com/office/drawing/2014/main" xmlns="" id="{7FB550F1-4DCF-4A05-8A72-12D194BF1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22" name="Group 19">
                  <a:extLst>
                    <a:ext uri="{FF2B5EF4-FFF2-40B4-BE49-F238E27FC236}">
                      <a16:creationId xmlns:a16="http://schemas.microsoft.com/office/drawing/2014/main" xmlns="" id="{279F3DE9-28C2-4FE2-A71C-E1A556948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24" name="Oval 20">
                    <a:extLst>
                      <a:ext uri="{FF2B5EF4-FFF2-40B4-BE49-F238E27FC236}">
                        <a16:creationId xmlns:a16="http://schemas.microsoft.com/office/drawing/2014/main" xmlns="" id="{8CBB3380-3CC8-4E91-BD36-A7306A1805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5" name="Group 21">
                    <a:extLst>
                      <a:ext uri="{FF2B5EF4-FFF2-40B4-BE49-F238E27FC236}">
                        <a16:creationId xmlns:a16="http://schemas.microsoft.com/office/drawing/2014/main" xmlns="" id="{07F67AD9-564E-49D6-B4A0-9B11C32968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26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ADBDA919-4AE1-4522-BFAC-418220D62D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7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765A28F0-7032-4C93-B219-DE40B3169C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8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C68744D7-3FEF-4DB8-B1CD-11CF5B346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9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70EE23A-F701-4323-AED2-69DA148269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3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E1C7FE2F-705C-4A95-BB30-627797DDB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03" name="Group 43">
                <a:extLst>
                  <a:ext uri="{FF2B5EF4-FFF2-40B4-BE49-F238E27FC236}">
                    <a16:creationId xmlns:a16="http://schemas.microsoft.com/office/drawing/2014/main" xmlns="" id="{B0994F22-C7BF-461A-B435-EDC6E5C54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14" name="Group 27">
                  <a:extLst>
                    <a:ext uri="{FF2B5EF4-FFF2-40B4-BE49-F238E27FC236}">
                      <a16:creationId xmlns:a16="http://schemas.microsoft.com/office/drawing/2014/main" xmlns="" id="{6639A236-2D57-42F1-A729-4A59A7F2A4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16" name="Oval 28">
                    <a:extLst>
                      <a:ext uri="{FF2B5EF4-FFF2-40B4-BE49-F238E27FC236}">
                        <a16:creationId xmlns:a16="http://schemas.microsoft.com/office/drawing/2014/main" xmlns="" id="{56CFC1FB-864D-4D5A-8825-C815713C9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7" name="Group 29">
                    <a:extLst>
                      <a:ext uri="{FF2B5EF4-FFF2-40B4-BE49-F238E27FC236}">
                        <a16:creationId xmlns:a16="http://schemas.microsoft.com/office/drawing/2014/main" xmlns="" id="{A4E6CE23-EAE8-42F5-B823-8EC3A07043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18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0D2B6FE-0DF3-4BF4-9661-422A67C9CD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F8C75DCE-5495-4B38-8AEC-6372DC8A81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8C90C51-85B9-46BE-97B0-33663B0425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1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817B383B-38D8-4A24-BC0C-DF2BAC37B2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5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1C55C669-4F05-40B0-A768-4418E8989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04" name="Line 37">
                <a:extLst>
                  <a:ext uri="{FF2B5EF4-FFF2-40B4-BE49-F238E27FC236}">
                    <a16:creationId xmlns:a16="http://schemas.microsoft.com/office/drawing/2014/main" xmlns="" id="{A6D82610-3859-4E8E-814C-87ECF0E8460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8">
                <a:extLst>
                  <a:ext uri="{FF2B5EF4-FFF2-40B4-BE49-F238E27FC236}">
                    <a16:creationId xmlns:a16="http://schemas.microsoft.com/office/drawing/2014/main" xmlns="" id="{FC790C06-C081-4F8D-B999-1706C770338E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9">
                <a:extLst>
                  <a:ext uri="{FF2B5EF4-FFF2-40B4-BE49-F238E27FC236}">
                    <a16:creationId xmlns:a16="http://schemas.microsoft.com/office/drawing/2014/main" xmlns="" id="{F08F85FC-FF72-441C-82DF-7349AEACA3C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7" name="群組 106">
                <a:extLst>
                  <a:ext uri="{FF2B5EF4-FFF2-40B4-BE49-F238E27FC236}">
                    <a16:creationId xmlns:a16="http://schemas.microsoft.com/office/drawing/2014/main" xmlns="" id="{E6F66E31-D2C5-494A-B620-9036626663D3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08" name="Oval 2">
                  <a:extLst>
                    <a:ext uri="{FF2B5EF4-FFF2-40B4-BE49-F238E27FC236}">
                      <a16:creationId xmlns:a16="http://schemas.microsoft.com/office/drawing/2014/main" xmlns="" id="{546E0894-7410-4E22-9A42-3ED06BEE9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2B22189-559F-417D-A27E-D375195A3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AEB8A9E-798A-4F40-954C-3B6678A50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E11A72F0-2FB8-4F84-A0D2-FEA8F8BAC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E8EB3680-1308-40C9-8552-1D0BEA6CC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13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6F3BE0A-468D-45AB-9F4D-802362EA3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99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3AE98872-3A9E-46E6-A755-45DA46C484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777124" y="1550871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215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35569" name="Rectangle 49"/>
          <p:cNvSpPr>
            <a:spLocks noChangeArrowheads="1"/>
          </p:cNvSpPr>
          <p:nvPr/>
        </p:nvSpPr>
        <p:spPr bwMode="auto">
          <a:xfrm>
            <a:off x="467544" y="407988"/>
            <a:ext cx="8346296" cy="58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l" eaLnBrk="1" hangingPunct="1">
              <a:defRPr/>
            </a:pPr>
            <a:r>
              <a:rPr kumimoji="1" lang="en-US" altLang="zh-TW" sz="3200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High Heat Material Div.</a:t>
            </a:r>
            <a:r>
              <a:rPr kumimoji="1" lang="en-US" altLang="zh-TW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altLang="zh-TW" b="1" i="1" u="sng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2400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 offer various high temperature equipment and consumables</a:t>
            </a:r>
          </a:p>
          <a:p>
            <a:pPr algn="l" eaLnBrk="1" hangingPunct="1">
              <a:defRPr/>
            </a:pPr>
            <a:endParaRPr kumimoji="1" lang="en-US" altLang="zh-TW" sz="2400" b="1" i="1" dirty="0">
              <a:solidFill>
                <a:srgbClr val="FCFF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 eaLnBrk="1" hangingPunct="1">
              <a:defRPr/>
            </a:pPr>
            <a:r>
              <a:rPr kumimoji="1" lang="en-US" altLang="zh-TW" b="1" i="1" dirty="0">
                <a:solidFill>
                  <a:srgbClr val="FCFF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 example:</a:t>
            </a:r>
            <a: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1" lang="pt-PT" altLang="zh-TW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1" lang="en-US" altLang="zh-TW" sz="1700" b="1" dirty="0">
                <a:solidFill>
                  <a:srgbClr val="FFFFFF"/>
                </a:solidFill>
              </a:rPr>
              <a:t>Carbon/carbon composite material(CFC protection shield, cone, supporting column) and molybdenum plate, washer, bolt and nut. Graphite paper and ceramic parts for HT vacuum furnace.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Graphite heater, crucible, tray and other graphite for high temperature vacuum furnace.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Insulation material for HT vacuum furnace, including carbon fiber rigid board, soft felt and ceramic fire protection blanket.</a:t>
            </a:r>
          </a:p>
          <a:p>
            <a:pPr algn="l" eaLnBrk="1" hangingPunct="1">
              <a:defRPr/>
            </a:pPr>
            <a:r>
              <a:rPr kumimoji="1" lang="en-US" altLang="zh-TW" sz="1700" b="1" dirty="0" err="1">
                <a:solidFill>
                  <a:srgbClr val="FFFFFF"/>
                </a:solidFill>
              </a:rPr>
              <a:t>TaC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coated graphite for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SiC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crystal and epitaxial, including crucible, cove plate and susceptor.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Graphite electrode and graphite slag ladder, which used in steel refine industry.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Slurry and diamond sawing machine for crystallization industry, machine reformation, parts and consumable.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Vacuum furnace: CZ puller, </a:t>
            </a:r>
            <a:r>
              <a:rPr kumimoji="1" lang="en-US" altLang="zh-TW" sz="1700" b="1" dirty="0" err="1">
                <a:solidFill>
                  <a:srgbClr val="FFFFFF"/>
                </a:solidFill>
              </a:rPr>
              <a:t>SiC</a:t>
            </a:r>
            <a:r>
              <a:rPr kumimoji="1" lang="en-US" altLang="zh-TW" sz="1700" b="1" dirty="0">
                <a:solidFill>
                  <a:srgbClr val="FFFFFF"/>
                </a:solidFill>
              </a:rPr>
              <a:t> PVT furnace, quenching, MIM sintering,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burning out. Brand new and refurbishment.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Atomized iron powder and sponge iron powder </a:t>
            </a:r>
          </a:p>
          <a:p>
            <a:pPr algn="l" eaLnBrk="1" hangingPunct="1">
              <a:defRPr/>
            </a:pPr>
            <a:r>
              <a:rPr kumimoji="1" lang="en-US" altLang="zh-TW" sz="1700" b="1" dirty="0">
                <a:solidFill>
                  <a:srgbClr val="FFFFFF"/>
                </a:solidFill>
              </a:rPr>
              <a:t>for powder metallurgy.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xmlns="" id="{35756D03-D64F-466C-BF80-1057C8534C73}"/>
              </a:ext>
            </a:extLst>
          </p:cNvPr>
          <p:cNvGrpSpPr/>
          <p:nvPr/>
        </p:nvGrpSpPr>
        <p:grpSpPr>
          <a:xfrm>
            <a:off x="7147739" y="5315172"/>
            <a:ext cx="1978186" cy="1552159"/>
            <a:chOff x="764066" y="927262"/>
            <a:chExt cx="1978186" cy="1552159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xmlns="" id="{EC37B58E-9FEC-4CBF-8863-7B1217675337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56" name="Group 58">
                <a:extLst>
                  <a:ext uri="{FF2B5EF4-FFF2-40B4-BE49-F238E27FC236}">
                    <a16:creationId xmlns:a16="http://schemas.microsoft.com/office/drawing/2014/main" xmlns="" id="{3A01E5E0-90A0-4C92-B2F6-4BAE770328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94" name="Oval 2">
                  <a:extLst>
                    <a:ext uri="{FF2B5EF4-FFF2-40B4-BE49-F238E27FC236}">
                      <a16:creationId xmlns:a16="http://schemas.microsoft.com/office/drawing/2014/main" xmlns="" id="{CEF36BC2-9185-4B63-8C8B-EB5A24DAC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5" name="Group 3">
                  <a:extLst>
                    <a:ext uri="{FF2B5EF4-FFF2-40B4-BE49-F238E27FC236}">
                      <a16:creationId xmlns:a16="http://schemas.microsoft.com/office/drawing/2014/main" xmlns="" id="{9C5B300B-9710-424D-AF34-C77247B4FC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96" name="Group 4">
                    <a:extLst>
                      <a:ext uri="{FF2B5EF4-FFF2-40B4-BE49-F238E27FC236}">
                        <a16:creationId xmlns:a16="http://schemas.microsoft.com/office/drawing/2014/main" xmlns="" id="{A66325D7-C1E2-4CE9-BC9C-4B275C4F59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0A70132F-5BBF-44C6-BBAC-554B9B28FC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EC542AE9-FC2D-49F5-A23C-02D604A9EF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BFF6D212-EEF2-4EB9-A433-CB67374642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9FCCA28D-2AE4-4A2C-B47A-BFA98F1A42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C8AB3EAE-1493-4E67-8840-43F119B826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57" name="Group 42">
                <a:extLst>
                  <a:ext uri="{FF2B5EF4-FFF2-40B4-BE49-F238E27FC236}">
                    <a16:creationId xmlns:a16="http://schemas.microsoft.com/office/drawing/2014/main" xmlns="" id="{ED8694A3-1F0B-40E4-8915-350418A87F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86" name="Group 41">
                  <a:extLst>
                    <a:ext uri="{FF2B5EF4-FFF2-40B4-BE49-F238E27FC236}">
                      <a16:creationId xmlns:a16="http://schemas.microsoft.com/office/drawing/2014/main" xmlns="" id="{197D05A5-6720-4A6A-8296-89A8650082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88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40702449-41FE-48B3-8941-EB632B265B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61FE006C-8665-4F90-AC53-33E727E2E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0" name="Group 13">
                    <a:extLst>
                      <a:ext uri="{FF2B5EF4-FFF2-40B4-BE49-F238E27FC236}">
                        <a16:creationId xmlns:a16="http://schemas.microsoft.com/office/drawing/2014/main" xmlns="" id="{AFDC7EA7-D202-4BD2-8948-20FF301734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91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C489582B-DB22-4D4F-8E61-FB5E0ABD7D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BEB647C-A727-47D0-BF1E-2BFF571CD1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A471870-42BF-448B-AE6C-B6A3371C20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7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D9177D50-26F2-4CC5-9C1B-38D0ADA78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:a16="http://schemas.microsoft.com/office/drawing/2014/main" xmlns="" id="{A4D49082-8F8F-4579-BB1E-32800A68F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78" name="Group 19">
                  <a:extLst>
                    <a:ext uri="{FF2B5EF4-FFF2-40B4-BE49-F238E27FC236}">
                      <a16:creationId xmlns:a16="http://schemas.microsoft.com/office/drawing/2014/main" xmlns="" id="{57BEA60B-3014-4ED0-A19A-AF9090D47C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80" name="Oval 20">
                    <a:extLst>
                      <a:ext uri="{FF2B5EF4-FFF2-40B4-BE49-F238E27FC236}">
                        <a16:creationId xmlns:a16="http://schemas.microsoft.com/office/drawing/2014/main" xmlns="" id="{915B798E-6868-400E-80B0-3726566E5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1" name="Group 21">
                    <a:extLst>
                      <a:ext uri="{FF2B5EF4-FFF2-40B4-BE49-F238E27FC236}">
                        <a16:creationId xmlns:a16="http://schemas.microsoft.com/office/drawing/2014/main" xmlns="" id="{429090EB-07AD-4BF3-9B39-ACF7E5B578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82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EC9C5E5-604D-48DD-AEC5-61A564314E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1B70E4A-BFF6-4E8B-A22B-A859752CE0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3F21AC17-3DF9-46D0-9E8B-35CE16A541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113D65C-5DD1-4BC0-B19F-8EB67F64DC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9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4FE1040A-C19E-4B1C-871F-CA91D0456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59" name="Group 43">
                <a:extLst>
                  <a:ext uri="{FF2B5EF4-FFF2-40B4-BE49-F238E27FC236}">
                    <a16:creationId xmlns:a16="http://schemas.microsoft.com/office/drawing/2014/main" xmlns="" id="{E633DABF-2032-4000-8EEB-87601215A4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70" name="Group 27">
                  <a:extLst>
                    <a:ext uri="{FF2B5EF4-FFF2-40B4-BE49-F238E27FC236}">
                      <a16:creationId xmlns:a16="http://schemas.microsoft.com/office/drawing/2014/main" xmlns="" id="{F72D0BBB-B8E2-43FB-812C-8C6E437F8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72" name="Oval 28">
                    <a:extLst>
                      <a:ext uri="{FF2B5EF4-FFF2-40B4-BE49-F238E27FC236}">
                        <a16:creationId xmlns:a16="http://schemas.microsoft.com/office/drawing/2014/main" xmlns="" id="{CD6CDBF8-9312-434C-A0D1-2CB3246B6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29">
                    <a:extLst>
                      <a:ext uri="{FF2B5EF4-FFF2-40B4-BE49-F238E27FC236}">
                        <a16:creationId xmlns:a16="http://schemas.microsoft.com/office/drawing/2014/main" xmlns="" id="{C6FE2C30-B598-410E-893E-9C71C00787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74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7FFC62F-C0AF-4C75-AC8B-798C6A9D37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59D38C1-F7EA-4AE6-BCD3-92FA0425AA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D3F077C4-BD04-4C70-AFF1-164EDB32E3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BDEB2ADF-EEAD-4202-8800-C5DD096988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1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BBC6135A-C306-4FC2-972A-31DDD2E6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60" name="Line 37">
                <a:extLst>
                  <a:ext uri="{FF2B5EF4-FFF2-40B4-BE49-F238E27FC236}">
                    <a16:creationId xmlns:a16="http://schemas.microsoft.com/office/drawing/2014/main" xmlns="" id="{DF19F453-994D-4059-9948-4C2A2740F49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38">
                <a:extLst>
                  <a:ext uri="{FF2B5EF4-FFF2-40B4-BE49-F238E27FC236}">
                    <a16:creationId xmlns:a16="http://schemas.microsoft.com/office/drawing/2014/main" xmlns="" id="{2AB2DF85-6826-4DD2-BC2D-0AA6C25D34F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39">
                <a:extLst>
                  <a:ext uri="{FF2B5EF4-FFF2-40B4-BE49-F238E27FC236}">
                    <a16:creationId xmlns:a16="http://schemas.microsoft.com/office/drawing/2014/main" xmlns="" id="{91212DAB-1720-436F-8A37-B98C374F5DB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xmlns="" id="{6EC16876-1E5B-489F-8E3A-7460728C9D9D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64" name="Oval 2">
                  <a:extLst>
                    <a:ext uri="{FF2B5EF4-FFF2-40B4-BE49-F238E27FC236}">
                      <a16:creationId xmlns:a16="http://schemas.microsoft.com/office/drawing/2014/main" xmlns="" id="{F9089FB4-EA07-4E00-A13C-EA241FFC0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26DF49D-D24D-4CEA-A1F4-A69E4C4B6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3E22E7F9-C0CB-4D2E-9903-E3F4997DD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68AEBFF2-740F-4C85-A361-D3B414350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7B1D2C0-F33F-4656-879B-30C7B26C4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69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D976459-02F1-41CF-B9CC-FBAD2D1D6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55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C94521B8-9799-4779-9215-A9DA36D174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777124" y="1550871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3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67"/>
          <p:cNvSpPr>
            <a:spLocks noChangeArrowheads="1"/>
          </p:cNvSpPr>
          <p:nvPr/>
        </p:nvSpPr>
        <p:spPr bwMode="gray">
          <a:xfrm rot="18030588" flipH="1" flipV="1">
            <a:off x="4155968" y="2352924"/>
            <a:ext cx="912529" cy="8012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201" name="Rectangle 67">
            <a:extLst>
              <a:ext uri="{FF2B5EF4-FFF2-40B4-BE49-F238E27FC236}">
                <a16:creationId xmlns:a16="http://schemas.microsoft.com/office/drawing/2014/main" xmlns="" id="{B955E4BE-5CF9-4B65-A964-9120AE8FC84E}"/>
              </a:ext>
            </a:extLst>
          </p:cNvPr>
          <p:cNvSpPr>
            <a:spLocks noChangeArrowheads="1"/>
          </p:cNvSpPr>
          <p:nvPr/>
        </p:nvSpPr>
        <p:spPr bwMode="gray">
          <a:xfrm rot="20318748" flipH="1" flipV="1">
            <a:off x="4841474" y="2964740"/>
            <a:ext cx="1199582" cy="6945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202" name="Rectangle 74">
            <a:extLst>
              <a:ext uri="{FF2B5EF4-FFF2-40B4-BE49-F238E27FC236}">
                <a16:creationId xmlns:a16="http://schemas.microsoft.com/office/drawing/2014/main" xmlns="" id="{39CC1633-7D5C-48F8-8FD9-3AD802C2ED54}"/>
              </a:ext>
            </a:extLst>
          </p:cNvPr>
          <p:cNvSpPr>
            <a:spLocks noChangeArrowheads="1"/>
          </p:cNvSpPr>
          <p:nvPr/>
        </p:nvSpPr>
        <p:spPr bwMode="gray">
          <a:xfrm rot="20218195" flipH="1" flipV="1">
            <a:off x="2318768" y="3855809"/>
            <a:ext cx="1150908" cy="75211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3555" name="Rectangle 78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47953" name="Rectangle 145"/>
          <p:cNvSpPr>
            <a:spLocks noChangeArrowheads="1"/>
          </p:cNvSpPr>
          <p:nvPr/>
        </p:nvSpPr>
        <p:spPr bwMode="auto">
          <a:xfrm>
            <a:off x="101600" y="1285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319542" y="1973135"/>
            <a:ext cx="3637761" cy="2846811"/>
            <a:chOff x="2319542" y="1891855"/>
            <a:chExt cx="3637761" cy="2846811"/>
          </a:xfrm>
        </p:grpSpPr>
        <p:sp>
          <p:nvSpPr>
            <p:cNvPr id="391" name="Rectangle 67"/>
            <p:cNvSpPr>
              <a:spLocks noChangeArrowheads="1"/>
            </p:cNvSpPr>
            <p:nvPr/>
          </p:nvSpPr>
          <p:spPr bwMode="gray">
            <a:xfrm rot="7326139" flipH="1" flipV="1">
              <a:off x="3124728" y="4251962"/>
              <a:ext cx="822514" cy="8431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47883" name="Rectangle 75"/>
            <p:cNvSpPr>
              <a:spLocks noChangeArrowheads="1"/>
            </p:cNvSpPr>
            <p:nvPr/>
          </p:nvSpPr>
          <p:spPr bwMode="gray">
            <a:xfrm rot="1286580" flipH="1" flipV="1">
              <a:off x="4806552" y="3740696"/>
              <a:ext cx="1150751" cy="8031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47882" name="Rectangle 74"/>
            <p:cNvSpPr>
              <a:spLocks noChangeArrowheads="1"/>
            </p:cNvSpPr>
            <p:nvPr/>
          </p:nvSpPr>
          <p:spPr bwMode="gray">
            <a:xfrm rot="1239492" flipH="1" flipV="1">
              <a:off x="2319542" y="2936487"/>
              <a:ext cx="1141826" cy="7859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88" name="Rectangle 67"/>
            <p:cNvSpPr>
              <a:spLocks noChangeArrowheads="1"/>
            </p:cNvSpPr>
            <p:nvPr/>
          </p:nvSpPr>
          <p:spPr bwMode="gray">
            <a:xfrm rot="3645869" flipH="1" flipV="1">
              <a:off x="4353989" y="4317978"/>
              <a:ext cx="741363" cy="10001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47875" name="Rectangle 67"/>
            <p:cNvSpPr>
              <a:spLocks noChangeArrowheads="1"/>
            </p:cNvSpPr>
            <p:nvPr/>
          </p:nvSpPr>
          <p:spPr bwMode="gray">
            <a:xfrm rot="3814458" flipH="1" flipV="1">
              <a:off x="3297131" y="2256346"/>
              <a:ext cx="823499" cy="9451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3602" name="Group 92"/>
            <p:cNvGrpSpPr>
              <a:grpSpLocks/>
            </p:cNvGrpSpPr>
            <p:nvPr/>
          </p:nvGrpSpPr>
          <p:grpSpPr bwMode="auto">
            <a:xfrm>
              <a:off x="3268664" y="2613025"/>
              <a:ext cx="1784350" cy="1730375"/>
              <a:chOff x="2319" y="1646"/>
              <a:chExt cx="1124" cy="1090"/>
            </a:xfrm>
          </p:grpSpPr>
          <p:grpSp>
            <p:nvGrpSpPr>
              <p:cNvPr id="23609" name="Group 57"/>
              <p:cNvGrpSpPr>
                <a:grpSpLocks/>
              </p:cNvGrpSpPr>
              <p:nvPr/>
            </p:nvGrpSpPr>
            <p:grpSpPr bwMode="auto">
              <a:xfrm>
                <a:off x="2319" y="1646"/>
                <a:ext cx="1124" cy="1090"/>
                <a:chOff x="4321" y="2432"/>
                <a:chExt cx="1439" cy="1382"/>
              </a:xfrm>
            </p:grpSpPr>
            <p:sp>
              <p:nvSpPr>
                <p:cNvPr id="23611" name="Oval 58"/>
                <p:cNvSpPr>
                  <a:spLocks noChangeArrowheads="1"/>
                </p:cNvSpPr>
                <p:nvPr/>
              </p:nvSpPr>
              <p:spPr bwMode="gray">
                <a:xfrm>
                  <a:off x="4321" y="3417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612" name="Group 59"/>
                <p:cNvGrpSpPr>
                  <a:grpSpLocks/>
                </p:cNvGrpSpPr>
                <p:nvPr/>
              </p:nvGrpSpPr>
              <p:grpSpPr bwMode="auto">
                <a:xfrm>
                  <a:off x="4427" y="2432"/>
                  <a:ext cx="1224" cy="1222"/>
                  <a:chOff x="572" y="1661"/>
                  <a:chExt cx="902" cy="911"/>
                </a:xfrm>
              </p:grpSpPr>
              <p:sp>
                <p:nvSpPr>
                  <p:cNvPr id="23613" name="Oval 60">
                    <a:hlinkClick r:id="rId2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72" y="1661"/>
                    <a:ext cx="902" cy="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5639"/>
                      </a:gs>
                      <a:gs pos="100000">
                        <a:srgbClr val="61B97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14" name="Oval 61"/>
                  <p:cNvSpPr>
                    <a:spLocks noChangeArrowheads="1"/>
                  </p:cNvSpPr>
                  <p:nvPr/>
                </p:nvSpPr>
                <p:spPr bwMode="gray">
                  <a:xfrm>
                    <a:off x="583" y="1665"/>
                    <a:ext cx="880" cy="8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1B97C">
                          <a:alpha val="0"/>
                        </a:srgbClr>
                      </a:gs>
                      <a:gs pos="100000">
                        <a:srgbClr val="C8E7D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15" name="Oval 62"/>
                  <p:cNvSpPr>
                    <a:spLocks noChangeArrowheads="1"/>
                  </p:cNvSpPr>
                  <p:nvPr/>
                </p:nvSpPr>
                <p:spPr bwMode="gray">
                  <a:xfrm>
                    <a:off x="594" y="1676"/>
                    <a:ext cx="836" cy="8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D9362"/>
                      </a:gs>
                      <a:gs pos="100000">
                        <a:srgbClr val="61B97C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16" name="Oval 63">
                    <a:hlinkClick r:id="rId2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642" y="1698"/>
                    <a:ext cx="743" cy="6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1B97C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3610" name="Rectangle 6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403" y="1990"/>
                <a:ext cx="93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Technology </a:t>
                </a:r>
                <a:r>
                  <a:rPr lang="en-US" altLang="zh-TW" sz="2000" b="1" i="1" dirty="0">
                    <a:solidFill>
                      <a:srgbClr val="0000FF"/>
                    </a:solidFill>
                    <a:latin typeface="Times New Roman" pitchFamily="18" charset="0"/>
                  </a:rPr>
                  <a:t>Material</a:t>
                </a:r>
                <a:r>
                  <a:rPr lang="en-US" altLang="zh-TW" sz="1800" b="1" i="1" dirty="0">
                    <a:solidFill>
                      <a:srgbClr val="0000FF"/>
                    </a:solidFill>
                    <a:latin typeface="Times New Roman" pitchFamily="18" charset="0"/>
                  </a:rPr>
                  <a:t> Group</a:t>
                </a:r>
              </a:p>
            </p:txBody>
          </p:sp>
        </p:grpSp>
      </p:grpSp>
      <p:grpSp>
        <p:nvGrpSpPr>
          <p:cNvPr id="403" name="Group 2"/>
          <p:cNvGrpSpPr>
            <a:grpSpLocks/>
          </p:cNvGrpSpPr>
          <p:nvPr/>
        </p:nvGrpSpPr>
        <p:grpSpPr bwMode="auto">
          <a:xfrm>
            <a:off x="1999555" y="4653376"/>
            <a:ext cx="2284413" cy="2160000"/>
            <a:chOff x="1610" y="119"/>
            <a:chExt cx="1439" cy="1382"/>
          </a:xfrm>
        </p:grpSpPr>
        <p:grpSp>
          <p:nvGrpSpPr>
            <p:cNvPr id="404" name="Group 3"/>
            <p:cNvGrpSpPr>
              <a:grpSpLocks/>
            </p:cNvGrpSpPr>
            <p:nvPr/>
          </p:nvGrpSpPr>
          <p:grpSpPr bwMode="auto">
            <a:xfrm>
              <a:off x="1610" y="119"/>
              <a:ext cx="1439" cy="1382"/>
              <a:chOff x="4321" y="2432"/>
              <a:chExt cx="1439" cy="1382"/>
            </a:xfrm>
          </p:grpSpPr>
          <p:sp>
            <p:nvSpPr>
              <p:cNvPr id="406" name="Oval 4"/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7" name="Group 5"/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408" name="Oval 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Oval 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Oval 9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05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802" y="580"/>
              <a:ext cx="102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Semi-Conductor Material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endParaRPr lang="en-US" altLang="zh-TW" sz="18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2" name="Group 2"/>
          <p:cNvGrpSpPr>
            <a:grpSpLocks/>
          </p:cNvGrpSpPr>
          <p:nvPr/>
        </p:nvGrpSpPr>
        <p:grpSpPr bwMode="auto">
          <a:xfrm>
            <a:off x="3995936" y="4653376"/>
            <a:ext cx="2284413" cy="2160000"/>
            <a:chOff x="1610" y="119"/>
            <a:chExt cx="1439" cy="1382"/>
          </a:xfrm>
        </p:grpSpPr>
        <p:grpSp>
          <p:nvGrpSpPr>
            <p:cNvPr id="413" name="Group 3"/>
            <p:cNvGrpSpPr>
              <a:grpSpLocks/>
            </p:cNvGrpSpPr>
            <p:nvPr/>
          </p:nvGrpSpPr>
          <p:grpSpPr bwMode="auto">
            <a:xfrm>
              <a:off x="1610" y="119"/>
              <a:ext cx="1439" cy="1382"/>
              <a:chOff x="4321" y="2432"/>
              <a:chExt cx="1439" cy="1382"/>
            </a:xfrm>
          </p:grpSpPr>
          <p:sp>
            <p:nvSpPr>
              <p:cNvPr id="415" name="Oval 4"/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6" name="Group 5"/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417" name="Oval 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" name="Oval 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Oval 9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55" y="635"/>
              <a:ext cx="137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Super Power Electronic Engineering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endParaRPr lang="en-US" altLang="zh-TW" sz="18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015779" y="188640"/>
            <a:ext cx="2284413" cy="2160000"/>
            <a:chOff x="3037144" y="-25014"/>
            <a:chExt cx="2284413" cy="2193925"/>
          </a:xfrm>
        </p:grpSpPr>
        <p:grpSp>
          <p:nvGrpSpPr>
            <p:cNvPr id="23657" name="Group 3"/>
            <p:cNvGrpSpPr>
              <a:grpSpLocks/>
            </p:cNvGrpSpPr>
            <p:nvPr/>
          </p:nvGrpSpPr>
          <p:grpSpPr bwMode="auto">
            <a:xfrm>
              <a:off x="3037144" y="-25014"/>
              <a:ext cx="2284413" cy="2193925"/>
              <a:chOff x="4321" y="2432"/>
              <a:chExt cx="1439" cy="1382"/>
            </a:xfrm>
          </p:grpSpPr>
          <p:sp>
            <p:nvSpPr>
              <p:cNvPr id="23659" name="Oval 4"/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660" name="Group 5"/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41"/>
                <a:chOff x="572" y="1661"/>
                <a:chExt cx="902" cy="925"/>
              </a:xfrm>
            </p:grpSpPr>
            <p:sp>
              <p:nvSpPr>
                <p:cNvPr id="23661" name="Oval 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2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7" y="1698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3" name="Oval 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6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64" name="Oval 9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65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305333" y="779515"/>
              <a:ext cx="1619250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Passive Components</a:t>
              </a:r>
              <a:r>
                <a:rPr lang="en-US" altLang="zh-TW" sz="1800" b="1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r>
                <a:rPr lang="en-US" altLang="zh-TW" sz="18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3000656D-3712-4BEB-908C-B3DA8C790970}"/>
              </a:ext>
            </a:extLst>
          </p:cNvPr>
          <p:cNvGrpSpPr/>
          <p:nvPr/>
        </p:nvGrpSpPr>
        <p:grpSpPr>
          <a:xfrm>
            <a:off x="1979712" y="188640"/>
            <a:ext cx="2284413" cy="2160000"/>
            <a:chOff x="3044703" y="4801611"/>
            <a:chExt cx="2284413" cy="2193925"/>
          </a:xfrm>
        </p:grpSpPr>
        <p:grpSp>
          <p:nvGrpSpPr>
            <p:cNvPr id="23599" name="Group 93"/>
            <p:cNvGrpSpPr>
              <a:grpSpLocks/>
            </p:cNvGrpSpPr>
            <p:nvPr/>
          </p:nvGrpSpPr>
          <p:grpSpPr bwMode="auto">
            <a:xfrm>
              <a:off x="3044703" y="4801611"/>
              <a:ext cx="2284413" cy="2193925"/>
              <a:chOff x="2951" y="2846"/>
              <a:chExt cx="1439" cy="1382"/>
            </a:xfrm>
          </p:grpSpPr>
          <p:grpSp>
            <p:nvGrpSpPr>
              <p:cNvPr id="23625" name="Group 39"/>
              <p:cNvGrpSpPr>
                <a:grpSpLocks/>
              </p:cNvGrpSpPr>
              <p:nvPr/>
            </p:nvGrpSpPr>
            <p:grpSpPr bwMode="auto">
              <a:xfrm>
                <a:off x="2951" y="2846"/>
                <a:ext cx="1439" cy="1382"/>
                <a:chOff x="4321" y="2432"/>
                <a:chExt cx="1439" cy="1382"/>
              </a:xfrm>
            </p:grpSpPr>
            <p:sp>
              <p:nvSpPr>
                <p:cNvPr id="23627" name="Oval 40"/>
                <p:cNvSpPr>
                  <a:spLocks noChangeArrowheads="1"/>
                </p:cNvSpPr>
                <p:nvPr/>
              </p:nvSpPr>
              <p:spPr bwMode="gray">
                <a:xfrm>
                  <a:off x="4321" y="3417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628" name="Group 41"/>
                <p:cNvGrpSpPr>
                  <a:grpSpLocks/>
                </p:cNvGrpSpPr>
                <p:nvPr/>
              </p:nvGrpSpPr>
              <p:grpSpPr bwMode="auto">
                <a:xfrm>
                  <a:off x="4427" y="2432"/>
                  <a:ext cx="1224" cy="1222"/>
                  <a:chOff x="572" y="1661"/>
                  <a:chExt cx="902" cy="911"/>
                </a:xfrm>
              </p:grpSpPr>
              <p:sp>
                <p:nvSpPr>
                  <p:cNvPr id="23629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572" y="1661"/>
                    <a:ext cx="902" cy="9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D5639"/>
                      </a:gs>
                      <a:gs pos="100000">
                        <a:srgbClr val="61B97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30" name="Oval 43">
                    <a:hlinkClick r:id="" action="ppaction://noaction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83" y="1665"/>
                    <a:ext cx="880" cy="8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1B97C">
                          <a:alpha val="0"/>
                        </a:srgbClr>
                      </a:gs>
                      <a:gs pos="100000">
                        <a:srgbClr val="C8E7D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31" name="Oval 44">
                    <a:hlinkClick r:id="" action="ppaction://noaction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94" y="1676"/>
                    <a:ext cx="836" cy="82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D9362"/>
                      </a:gs>
                      <a:gs pos="100000">
                        <a:srgbClr val="61B97C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632" name="Oval 45">
                    <a:hlinkClick r:id="" action="ppaction://noaction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642" y="1698"/>
                    <a:ext cx="743" cy="6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1B97C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3626" name="Rectangle 46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3152" y="3171"/>
                <a:ext cx="998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800" i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2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369669" y="5547971"/>
              <a:ext cx="1619250" cy="42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Optical Material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endParaRPr lang="en-US" altLang="zh-TW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" name="群組 142"/>
          <p:cNvGrpSpPr/>
          <p:nvPr/>
        </p:nvGrpSpPr>
        <p:grpSpPr>
          <a:xfrm>
            <a:off x="7205021" y="5109882"/>
            <a:ext cx="1978186" cy="1810913"/>
            <a:chOff x="764066" y="668508"/>
            <a:chExt cx="1978186" cy="1810913"/>
          </a:xfrm>
        </p:grpSpPr>
        <p:grpSp>
          <p:nvGrpSpPr>
            <p:cNvPr id="144" name="群組 143"/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146" name="Group 58"/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184" name="Oval 2"/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85" name="Group 3"/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18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188" name="Oval 5">
                      <a:hlinkClick r:id="rId2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9" name="Oval 6">
                      <a:hlinkClick r:id="rId2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0" name="Oval 7">
                      <a:hlinkClick r:id="rId2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1" name="Oval 8">
                      <a:hlinkClick r:id="rId2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87" name="Rectangle 9">
                    <a:hlinkClick r:id="rId2" action="ppaction://hlinksldjump"/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147" name="Group 42"/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176" name="Group 41"/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178" name="Oval 10">
                    <a:hlinkClick r:id="rId3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9" name="Oval 11">
                    <a:hlinkClick r:id="rId3" action="ppaction://hlinksldjump"/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181" name="Oval 14">
                      <a:hlinkClick r:id="rId4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2" name="Oval 15">
                      <a:hlinkClick r:id="rId4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3" name="Oval 16">
                      <a:hlinkClick r:id="rId4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77" name="Rectangle 17">
                  <a:hlinkClick r:id="rId4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148" name="Group 18"/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168" name="Group 19"/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170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7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172" name="Oval 22">
                      <a:hlinkClick r:id="rId3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3" name="Oval 23">
                      <a:hlinkClick r:id="rId3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4" name="Oval 24">
                      <a:hlinkClick r:id="rId3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5" name="Oval 25">
                      <a:hlinkClick r:id="rId3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9" name="Rectangle 26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149" name="Group 43"/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160" name="Group 27"/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162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6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164" name="Oval 30">
                      <a:hlinkClick r:id="rId5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5" name="Oval 31">
                      <a:hlinkClick r:id="rId5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6" name="Oval 32">
                      <a:hlinkClick r:id="rId5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7" name="Oval 33">
                      <a:hlinkClick r:id="rId5" action="ppaction://hlinksldjump"/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1" name="Rectangle 34">
                  <a:hlinkClick r:id="rId5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150" name="Line 37"/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Line 38"/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39"/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3" name="群組 152"/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154" name="Oval 2"/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Oval 5">
                  <a:hlinkClick r:id="rId6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Oval 6">
                  <a:hlinkClick r:id="rId6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Oval 8">
                  <a:hlinkClick r:id="rId6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159" name="Rectangle 9">
                  <a:hlinkClick r:id="rId6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145" name="Picture 61" descr="圖片13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066909" y="66850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2">
            <a:extLst>
              <a:ext uri="{FF2B5EF4-FFF2-40B4-BE49-F238E27FC236}">
                <a16:creationId xmlns:a16="http://schemas.microsoft.com/office/drawing/2014/main" xmlns="" id="{C4CBB793-B0CF-4438-B1C1-D069A8775DA4}"/>
              </a:ext>
            </a:extLst>
          </p:cNvPr>
          <p:cNvGrpSpPr>
            <a:grpSpLocks/>
          </p:cNvGrpSpPr>
          <p:nvPr/>
        </p:nvGrpSpPr>
        <p:grpSpPr bwMode="auto">
          <a:xfrm>
            <a:off x="343371" y="1557032"/>
            <a:ext cx="2284413" cy="2160000"/>
            <a:chOff x="1610" y="119"/>
            <a:chExt cx="1439" cy="1382"/>
          </a:xfrm>
        </p:grpSpPr>
        <p:grpSp>
          <p:nvGrpSpPr>
            <p:cNvPr id="139" name="Group 3">
              <a:extLst>
                <a:ext uri="{FF2B5EF4-FFF2-40B4-BE49-F238E27FC236}">
                  <a16:creationId xmlns:a16="http://schemas.microsoft.com/office/drawing/2014/main" xmlns="" id="{B91B3A82-1E3E-4285-9F14-82F1AA347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19"/>
              <a:ext cx="1439" cy="1382"/>
              <a:chOff x="4321" y="2432"/>
              <a:chExt cx="1439" cy="1382"/>
            </a:xfrm>
          </p:grpSpPr>
          <p:sp>
            <p:nvSpPr>
              <p:cNvPr id="141" name="Oval 4">
                <a:extLst>
                  <a:ext uri="{FF2B5EF4-FFF2-40B4-BE49-F238E27FC236}">
                    <a16:creationId xmlns:a16="http://schemas.microsoft.com/office/drawing/2014/main" xmlns="" id="{F704151E-9770-4D8B-BF51-FCCE8E50F5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2" name="Group 5">
                <a:extLst>
                  <a:ext uri="{FF2B5EF4-FFF2-40B4-BE49-F238E27FC236}">
                    <a16:creationId xmlns:a16="http://schemas.microsoft.com/office/drawing/2014/main" xmlns="" id="{78D44EA4-476B-440C-9E78-F7B1E62CFB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192" name="Oval 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B5F6F72D-C43F-41B5-A358-18D6A8B3D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5128BFA0-4B16-4B35-9D85-B7C07D7BB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Oval 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3BC079C9-B317-4FA8-9957-C5F65C9D4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Oval 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2AC0CE36-D0E5-472E-ACEA-DB870CA2A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0" name="Rectangle 10">
              <a:hlinkClick r:id="" action="ppaction://noaction"/>
              <a:extLst>
                <a:ext uri="{FF2B5EF4-FFF2-40B4-BE49-F238E27FC236}">
                  <a16:creationId xmlns:a16="http://schemas.microsoft.com/office/drawing/2014/main" xmlns="" id="{6AF76007-9DED-4FBC-A86C-C6B28811E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681"/>
              <a:ext cx="1251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Advanced Liquid Cooling Material Development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endParaRPr lang="en-US" altLang="zh-TW" sz="18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98" name="Group 29"/>
          <p:cNvGrpSpPr>
            <a:grpSpLocks/>
          </p:cNvGrpSpPr>
          <p:nvPr/>
        </p:nvGrpSpPr>
        <p:grpSpPr bwMode="auto">
          <a:xfrm>
            <a:off x="5671963" y="1484784"/>
            <a:ext cx="2284413" cy="2160000"/>
            <a:chOff x="4014" y="1434"/>
            <a:chExt cx="1439" cy="1382"/>
          </a:xfrm>
        </p:grpSpPr>
        <p:grpSp>
          <p:nvGrpSpPr>
            <p:cNvPr id="23633" name="Group 30"/>
            <p:cNvGrpSpPr>
              <a:grpSpLocks/>
            </p:cNvGrpSpPr>
            <p:nvPr/>
          </p:nvGrpSpPr>
          <p:grpSpPr bwMode="auto">
            <a:xfrm>
              <a:off x="4014" y="1434"/>
              <a:ext cx="1439" cy="1382"/>
              <a:chOff x="4321" y="2432"/>
              <a:chExt cx="1439" cy="1382"/>
            </a:xfrm>
          </p:grpSpPr>
          <p:sp>
            <p:nvSpPr>
              <p:cNvPr id="23635" name="Oval 31"/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636" name="Group 32"/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23637" name="Oval 33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8" name="Oval 34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39" name="Oval 35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40" name="Oval 3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634" name="Rectangle 3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270" y="1851"/>
              <a:ext cx="95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Research Material 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25" name="Group 29">
            <a:extLst>
              <a:ext uri="{FF2B5EF4-FFF2-40B4-BE49-F238E27FC236}">
                <a16:creationId xmlns:a16="http://schemas.microsoft.com/office/drawing/2014/main" xmlns="" id="{876B0367-584E-4013-8D3C-BABCB43F41DB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3501008"/>
            <a:ext cx="2284413" cy="2160000"/>
            <a:chOff x="4014" y="1434"/>
            <a:chExt cx="1439" cy="1382"/>
          </a:xfrm>
        </p:grpSpPr>
        <p:grpSp>
          <p:nvGrpSpPr>
            <p:cNvPr id="126" name="Group 30">
              <a:extLst>
                <a:ext uri="{FF2B5EF4-FFF2-40B4-BE49-F238E27FC236}">
                  <a16:creationId xmlns:a16="http://schemas.microsoft.com/office/drawing/2014/main" xmlns="" id="{918C7750-D7B2-493C-A10A-FF7768224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434"/>
              <a:ext cx="1439" cy="1382"/>
              <a:chOff x="4321" y="2432"/>
              <a:chExt cx="1439" cy="1382"/>
            </a:xfrm>
          </p:grpSpPr>
          <p:sp>
            <p:nvSpPr>
              <p:cNvPr id="128" name="Oval 31">
                <a:extLst>
                  <a:ext uri="{FF2B5EF4-FFF2-40B4-BE49-F238E27FC236}">
                    <a16:creationId xmlns:a16="http://schemas.microsoft.com/office/drawing/2014/main" xmlns="" id="{436DE0C4-9DE8-4FC1-B20D-000E1B61523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9" name="Group 32">
                <a:extLst>
                  <a:ext uri="{FF2B5EF4-FFF2-40B4-BE49-F238E27FC236}">
                    <a16:creationId xmlns:a16="http://schemas.microsoft.com/office/drawing/2014/main" xmlns="" id="{7A3C9EB6-E3EA-402A-AB9D-EB6F805F5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130" name="Oval 3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B17C360C-B6CE-486C-A328-5C735622B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Oval 3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DEC9EA4-E7EC-4991-8D7C-610F33469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Oval 3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8AD19C1-DF26-4CA2-B5B8-5CD1E81E5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Oval 3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880F1608-E3EB-46A3-B6D1-76005BEBF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7" name="Rectangle 37">
              <a:hlinkClick r:id="" action="ppaction://noaction"/>
              <a:extLst>
                <a:ext uri="{FF2B5EF4-FFF2-40B4-BE49-F238E27FC236}">
                  <a16:creationId xmlns:a16="http://schemas.microsoft.com/office/drawing/2014/main" xmlns="" id="{8E7604D2-B888-4243-8BB2-6374C0FBE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1851"/>
              <a:ext cx="95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Magnetic Material Div.</a:t>
              </a:r>
              <a:endParaRPr lang="en-US" altLang="zh-TW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4" name="Group 29">
            <a:extLst>
              <a:ext uri="{FF2B5EF4-FFF2-40B4-BE49-F238E27FC236}">
                <a16:creationId xmlns:a16="http://schemas.microsoft.com/office/drawing/2014/main" xmlns="" id="{C79AC127-C981-4D36-872F-EF9AAB7E5D2E}"/>
              </a:ext>
            </a:extLst>
          </p:cNvPr>
          <p:cNvGrpSpPr>
            <a:grpSpLocks/>
          </p:cNvGrpSpPr>
          <p:nvPr/>
        </p:nvGrpSpPr>
        <p:grpSpPr bwMode="auto">
          <a:xfrm>
            <a:off x="343371" y="3531781"/>
            <a:ext cx="2284413" cy="2160000"/>
            <a:chOff x="4014" y="1434"/>
            <a:chExt cx="1439" cy="1382"/>
          </a:xfrm>
        </p:grpSpPr>
        <p:grpSp>
          <p:nvGrpSpPr>
            <p:cNvPr id="135" name="Group 30">
              <a:extLst>
                <a:ext uri="{FF2B5EF4-FFF2-40B4-BE49-F238E27FC236}">
                  <a16:creationId xmlns:a16="http://schemas.microsoft.com/office/drawing/2014/main" xmlns="" id="{4C8E40DD-D829-459D-AC14-E7C5F7C60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434"/>
              <a:ext cx="1439" cy="1382"/>
              <a:chOff x="4321" y="2432"/>
              <a:chExt cx="1439" cy="1382"/>
            </a:xfrm>
          </p:grpSpPr>
          <p:sp>
            <p:nvSpPr>
              <p:cNvPr id="137" name="Oval 31">
                <a:extLst>
                  <a:ext uri="{FF2B5EF4-FFF2-40B4-BE49-F238E27FC236}">
                    <a16:creationId xmlns:a16="http://schemas.microsoft.com/office/drawing/2014/main" xmlns="" id="{AA9ED65F-20ED-4DAB-A8E3-64E4C65EBA3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21" y="3417"/>
                <a:ext cx="1439" cy="397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6" name="Group 32">
                <a:extLst>
                  <a:ext uri="{FF2B5EF4-FFF2-40B4-BE49-F238E27FC236}">
                    <a16:creationId xmlns:a16="http://schemas.microsoft.com/office/drawing/2014/main" xmlns="" id="{2CEFD754-225D-4DB3-A559-02C3FCF214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7" y="2432"/>
                <a:ext cx="1224" cy="1222"/>
                <a:chOff x="572" y="1661"/>
                <a:chExt cx="902" cy="911"/>
              </a:xfrm>
            </p:grpSpPr>
            <p:sp>
              <p:nvSpPr>
                <p:cNvPr id="197" name="Oval 3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EA21A2F0-77D2-4E61-993A-8E5C97B30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5639"/>
                    </a:gs>
                    <a:gs pos="100000">
                      <a:srgbClr val="61B97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8" name="Oval 3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04E38E95-4D5E-4037-9519-2CACF4676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1B97C">
                        <a:alpha val="0"/>
                      </a:srgbClr>
                    </a:gs>
                    <a:gs pos="100000">
                      <a:srgbClr val="C8E7D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Oval 3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12893DFF-0C88-4EB9-B53B-56114F449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D9362"/>
                    </a:gs>
                    <a:gs pos="100000">
                      <a:srgbClr val="61B97C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" name="Oval 3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EC4709AE-59BE-4E06-AAE6-F7EDFEEB1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1B97C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6" name="Rectangle 37">
              <a:hlinkClick r:id="" action="ppaction://noaction"/>
              <a:extLst>
                <a:ext uri="{FF2B5EF4-FFF2-40B4-BE49-F238E27FC236}">
                  <a16:creationId xmlns:a16="http://schemas.microsoft.com/office/drawing/2014/main" xmlns="" id="{E1809C83-1385-4AC8-AACA-BDC03888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1875"/>
              <a:ext cx="95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Flat-panel Display Material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endParaRPr lang="en-US" altLang="zh-TW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12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4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69">
            <a:extLst>
              <a:ext uri="{FF2B5EF4-FFF2-40B4-BE49-F238E27FC236}">
                <a16:creationId xmlns:a16="http://schemas.microsoft.com/office/drawing/2014/main" xmlns="" id="{356CB0AE-0413-4A93-9C33-9D4B05FA3722}"/>
              </a:ext>
            </a:extLst>
          </p:cNvPr>
          <p:cNvSpPr>
            <a:spLocks noChangeAspect="1" noChangeArrowheads="1"/>
          </p:cNvSpPr>
          <p:nvPr/>
        </p:nvSpPr>
        <p:spPr bwMode="gray">
          <a:xfrm flipH="1" flipV="1">
            <a:off x="2516410" y="3212642"/>
            <a:ext cx="909195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000000"/>
              </a:solidFill>
            </a:endParaRPr>
          </a:p>
        </p:txBody>
      </p:sp>
      <p:sp>
        <p:nvSpPr>
          <p:cNvPr id="244" name="Rectangle 69">
            <a:extLst>
              <a:ext uri="{FF2B5EF4-FFF2-40B4-BE49-F238E27FC236}">
                <a16:creationId xmlns:a16="http://schemas.microsoft.com/office/drawing/2014/main" xmlns="" id="{ABC6D1D2-1BA4-4673-810F-21D945E8547B}"/>
              </a:ext>
            </a:extLst>
          </p:cNvPr>
          <p:cNvSpPr>
            <a:spLocks noChangeAspect="1" noChangeArrowheads="1"/>
          </p:cNvSpPr>
          <p:nvPr/>
        </p:nvSpPr>
        <p:spPr bwMode="gray">
          <a:xfrm rot="18289568" flipH="1" flipV="1">
            <a:off x="4164259" y="2368585"/>
            <a:ext cx="1080000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000000"/>
              </a:solidFill>
            </a:endParaRPr>
          </a:p>
        </p:txBody>
      </p:sp>
      <p:sp>
        <p:nvSpPr>
          <p:cNvPr id="243" name="Rectangle 69">
            <a:extLst>
              <a:ext uri="{FF2B5EF4-FFF2-40B4-BE49-F238E27FC236}">
                <a16:creationId xmlns:a16="http://schemas.microsoft.com/office/drawing/2014/main" xmlns="" id="{907B3F2C-76F4-4FA6-BFE2-D5FEF20EE1F7}"/>
              </a:ext>
            </a:extLst>
          </p:cNvPr>
          <p:cNvSpPr>
            <a:spLocks noChangeArrowheads="1"/>
          </p:cNvSpPr>
          <p:nvPr/>
        </p:nvSpPr>
        <p:spPr bwMode="gray">
          <a:xfrm rot="3240000" flipH="1" flipV="1">
            <a:off x="4276115" y="4105672"/>
            <a:ext cx="774986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rgbClr val="000000"/>
              </a:solidFill>
            </a:endParaRPr>
          </a:p>
        </p:txBody>
      </p:sp>
      <p:sp>
        <p:nvSpPr>
          <p:cNvPr id="249" name="Rectangle 69">
            <a:extLst>
              <a:ext uri="{FF2B5EF4-FFF2-40B4-BE49-F238E27FC236}">
                <a16:creationId xmlns:a16="http://schemas.microsoft.com/office/drawing/2014/main" xmlns="" id="{734CD3C9-A1C9-4C3A-9EF4-CBEBA4ACBA5A}"/>
              </a:ext>
            </a:extLst>
          </p:cNvPr>
          <p:cNvSpPr>
            <a:spLocks noChangeAspect="1" noChangeArrowheads="1"/>
          </p:cNvSpPr>
          <p:nvPr/>
        </p:nvSpPr>
        <p:spPr bwMode="gray">
          <a:xfrm rot="18300000" flipH="1" flipV="1">
            <a:off x="2948699" y="4227336"/>
            <a:ext cx="909193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000000"/>
              </a:solidFill>
            </a:endParaRPr>
          </a:p>
        </p:txBody>
      </p:sp>
      <p:grpSp>
        <p:nvGrpSpPr>
          <p:cNvPr id="24692" name="Group 36"/>
          <p:cNvGrpSpPr>
            <a:grpSpLocks noChangeAspect="1"/>
          </p:cNvGrpSpPr>
          <p:nvPr/>
        </p:nvGrpSpPr>
        <p:grpSpPr bwMode="auto">
          <a:xfrm>
            <a:off x="1562246" y="4156288"/>
            <a:ext cx="2286180" cy="2144377"/>
            <a:chOff x="3787" y="1570"/>
            <a:chExt cx="1451" cy="1361"/>
          </a:xfrm>
        </p:grpSpPr>
        <p:grpSp>
          <p:nvGrpSpPr>
            <p:cNvPr id="24736" name="Group 37"/>
            <p:cNvGrpSpPr>
              <a:grpSpLocks/>
            </p:cNvGrpSpPr>
            <p:nvPr/>
          </p:nvGrpSpPr>
          <p:grpSpPr bwMode="auto">
            <a:xfrm>
              <a:off x="3787" y="1570"/>
              <a:ext cx="1451" cy="1361"/>
              <a:chOff x="2918" y="1933"/>
              <a:chExt cx="1451" cy="1361"/>
            </a:xfrm>
          </p:grpSpPr>
          <p:sp>
            <p:nvSpPr>
              <p:cNvPr id="24738" name="Oval 38"/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39" name="Group 39"/>
              <p:cNvGrpSpPr>
                <a:grpSpLocks/>
              </p:cNvGrpSpPr>
              <p:nvPr/>
            </p:nvGrpSpPr>
            <p:grpSpPr bwMode="auto">
              <a:xfrm>
                <a:off x="2962" y="1933"/>
                <a:ext cx="1260" cy="1224"/>
                <a:chOff x="3984" y="2795"/>
                <a:chExt cx="808" cy="816"/>
              </a:xfrm>
            </p:grpSpPr>
            <p:sp>
              <p:nvSpPr>
                <p:cNvPr id="24740" name="Oval 40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84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41" name="Oval 41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42" name="Oval 42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43" name="Oval 43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737" name="Rectangle 4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56" y="1884"/>
              <a:ext cx="1045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Hard Facing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 </a:t>
              </a:r>
            </a:p>
          </p:txBody>
        </p:sp>
      </p:grpSp>
      <p:sp>
        <p:nvSpPr>
          <p:cNvPr id="185" name="Rectangle 69"/>
          <p:cNvSpPr>
            <a:spLocks noChangeAspect="1" noChangeArrowheads="1"/>
          </p:cNvSpPr>
          <p:nvPr/>
        </p:nvSpPr>
        <p:spPr bwMode="gray">
          <a:xfrm flipH="1" flipV="1">
            <a:off x="4681107" y="3244247"/>
            <a:ext cx="909195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000000"/>
              </a:solidFill>
            </a:endParaRPr>
          </a:p>
        </p:txBody>
      </p:sp>
      <p:sp>
        <p:nvSpPr>
          <p:cNvPr id="184" name="Rectangle 69"/>
          <p:cNvSpPr>
            <a:spLocks noChangeAspect="1" noChangeArrowheads="1"/>
          </p:cNvSpPr>
          <p:nvPr/>
        </p:nvSpPr>
        <p:spPr bwMode="gray">
          <a:xfrm rot="3240000" flipH="1" flipV="1">
            <a:off x="3186464" y="2544444"/>
            <a:ext cx="648000" cy="100800"/>
          </a:xfrm>
          <a:prstGeom prst="rect">
            <a:avLst/>
          </a:prstGeom>
          <a:gradFill rotWithShape="1">
            <a:gsLst>
              <a:gs pos="0">
                <a:srgbClr val="FF8B8E"/>
              </a:gs>
              <a:gs pos="50000">
                <a:srgbClr val="FFFFFF"/>
              </a:gs>
              <a:gs pos="100000">
                <a:srgbClr val="FF8B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 dirty="0">
              <a:solidFill>
                <a:srgbClr val="000000"/>
              </a:solidFill>
            </a:endParaRPr>
          </a:p>
        </p:txBody>
      </p:sp>
      <p:grpSp>
        <p:nvGrpSpPr>
          <p:cNvPr id="24690" name="Group 9"/>
          <p:cNvGrpSpPr>
            <a:grpSpLocks noChangeAspect="1"/>
          </p:cNvGrpSpPr>
          <p:nvPr/>
        </p:nvGrpSpPr>
        <p:grpSpPr bwMode="auto">
          <a:xfrm>
            <a:off x="1805380" y="519088"/>
            <a:ext cx="2286180" cy="2144377"/>
            <a:chOff x="1474" y="210"/>
            <a:chExt cx="1451" cy="1361"/>
          </a:xfrm>
        </p:grpSpPr>
        <p:grpSp>
          <p:nvGrpSpPr>
            <p:cNvPr id="24752" name="Group 10"/>
            <p:cNvGrpSpPr>
              <a:grpSpLocks/>
            </p:cNvGrpSpPr>
            <p:nvPr/>
          </p:nvGrpSpPr>
          <p:grpSpPr bwMode="auto">
            <a:xfrm>
              <a:off x="1474" y="210"/>
              <a:ext cx="1451" cy="1361"/>
              <a:chOff x="2918" y="1933"/>
              <a:chExt cx="1451" cy="1361"/>
            </a:xfrm>
          </p:grpSpPr>
          <p:sp>
            <p:nvSpPr>
              <p:cNvPr id="24754" name="Oval 11"/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55" name="Group 12"/>
              <p:cNvGrpSpPr>
                <a:grpSpLocks/>
              </p:cNvGrpSpPr>
              <p:nvPr/>
            </p:nvGrpSpPr>
            <p:grpSpPr bwMode="auto">
              <a:xfrm>
                <a:off x="2962" y="1933"/>
                <a:ext cx="1260" cy="1224"/>
                <a:chOff x="3984" y="2795"/>
                <a:chExt cx="808" cy="816"/>
              </a:xfrm>
            </p:grpSpPr>
            <p:sp>
              <p:nvSpPr>
                <p:cNvPr id="24756" name="Oval 13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84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7" name="Oval 14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8" name="Oval 15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9" name="Oval 1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753" name="Rectangle 1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36" y="394"/>
              <a:ext cx="1045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Engineering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Plastics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Composite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 </a:t>
              </a:r>
            </a:p>
          </p:txBody>
        </p:sp>
      </p:grpSp>
      <p:grpSp>
        <p:nvGrpSpPr>
          <p:cNvPr id="24693" name="Group 45"/>
          <p:cNvGrpSpPr>
            <a:grpSpLocks noChangeAspect="1"/>
          </p:cNvGrpSpPr>
          <p:nvPr/>
        </p:nvGrpSpPr>
        <p:grpSpPr bwMode="auto">
          <a:xfrm>
            <a:off x="5474635" y="2291045"/>
            <a:ext cx="2286180" cy="2144377"/>
            <a:chOff x="3061" y="300"/>
            <a:chExt cx="1451" cy="1361"/>
          </a:xfrm>
        </p:grpSpPr>
        <p:grpSp>
          <p:nvGrpSpPr>
            <p:cNvPr id="24728" name="Group 46"/>
            <p:cNvGrpSpPr>
              <a:grpSpLocks/>
            </p:cNvGrpSpPr>
            <p:nvPr/>
          </p:nvGrpSpPr>
          <p:grpSpPr bwMode="auto">
            <a:xfrm>
              <a:off x="3061" y="300"/>
              <a:ext cx="1451" cy="1361"/>
              <a:chOff x="2918" y="1933"/>
              <a:chExt cx="1451" cy="1361"/>
            </a:xfrm>
          </p:grpSpPr>
          <p:sp>
            <p:nvSpPr>
              <p:cNvPr id="24730" name="Oval 47"/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31" name="Group 48"/>
              <p:cNvGrpSpPr>
                <a:grpSpLocks/>
              </p:cNvGrpSpPr>
              <p:nvPr/>
            </p:nvGrpSpPr>
            <p:grpSpPr bwMode="auto">
              <a:xfrm>
                <a:off x="2960" y="1933"/>
                <a:ext cx="1260" cy="1224"/>
                <a:chOff x="3983" y="2795"/>
                <a:chExt cx="808" cy="816"/>
              </a:xfrm>
            </p:grpSpPr>
            <p:sp>
              <p:nvSpPr>
                <p:cNvPr id="24732" name="Oval 49"/>
                <p:cNvSpPr>
                  <a:spLocks noChangeArrowheads="1"/>
                </p:cNvSpPr>
                <p:nvPr/>
              </p:nvSpPr>
              <p:spPr bwMode="gray">
                <a:xfrm>
                  <a:off x="3983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3" name="Oval 50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4" name="Oval 51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5" name="Oval 52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8885" name="Rectangle 5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255" y="595"/>
              <a:ext cx="1045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kumimoji="1"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Metal /</a:t>
              </a:r>
              <a:r>
                <a:rPr kumimoji="1" lang="zh-TW" alt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1"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Alloy</a:t>
              </a:r>
            </a:p>
            <a:p>
              <a:pPr algn="l">
                <a:defRPr/>
              </a:pPr>
              <a:r>
                <a:rPr kumimoji="1"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 </a:t>
              </a:r>
            </a:p>
          </p:txBody>
        </p:sp>
      </p:grpSp>
      <p:grpSp>
        <p:nvGrpSpPr>
          <p:cNvPr id="24705" name="Group 54"/>
          <p:cNvGrpSpPr>
            <a:grpSpLocks noChangeAspect="1"/>
          </p:cNvGrpSpPr>
          <p:nvPr/>
        </p:nvGrpSpPr>
        <p:grpSpPr bwMode="auto">
          <a:xfrm>
            <a:off x="3284995" y="2655743"/>
            <a:ext cx="1751146" cy="1719368"/>
            <a:chOff x="2290" y="1752"/>
            <a:chExt cx="1089" cy="997"/>
          </a:xfrm>
        </p:grpSpPr>
        <p:grpSp>
          <p:nvGrpSpPr>
            <p:cNvPr id="24712" name="Group 55"/>
            <p:cNvGrpSpPr>
              <a:grpSpLocks/>
            </p:cNvGrpSpPr>
            <p:nvPr/>
          </p:nvGrpSpPr>
          <p:grpSpPr bwMode="auto">
            <a:xfrm>
              <a:off x="2290" y="1752"/>
              <a:ext cx="1089" cy="997"/>
              <a:chOff x="2918" y="1933"/>
              <a:chExt cx="1451" cy="1361"/>
            </a:xfrm>
          </p:grpSpPr>
          <p:sp>
            <p:nvSpPr>
              <p:cNvPr id="24714" name="Oval 56"/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15" name="Group 57"/>
              <p:cNvGrpSpPr>
                <a:grpSpLocks/>
              </p:cNvGrpSpPr>
              <p:nvPr/>
            </p:nvGrpSpPr>
            <p:grpSpPr bwMode="auto">
              <a:xfrm>
                <a:off x="2962" y="1933"/>
                <a:ext cx="1260" cy="1224"/>
                <a:chOff x="3984" y="2795"/>
                <a:chExt cx="808" cy="816"/>
              </a:xfrm>
            </p:grpSpPr>
            <p:sp>
              <p:nvSpPr>
                <p:cNvPr id="24716" name="Oval 58"/>
                <p:cNvSpPr>
                  <a:spLocks noChangeArrowheads="1"/>
                </p:cNvSpPr>
                <p:nvPr/>
              </p:nvSpPr>
              <p:spPr bwMode="gray">
                <a:xfrm>
                  <a:off x="3984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17" name="Oval 59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18" name="Oval 60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19" name="Oval 61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6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713" name="Rectangle 6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35" y="1987"/>
              <a:ext cx="93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Metallic Chemical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Group</a:t>
              </a:r>
            </a:p>
          </p:txBody>
        </p:sp>
      </p:grpSp>
      <p:sp>
        <p:nvSpPr>
          <p:cNvPr id="24579" name="Rectangle 74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49002" name="Rectangle 170"/>
          <p:cNvSpPr>
            <a:spLocks noChangeArrowheads="1"/>
          </p:cNvSpPr>
          <p:nvPr/>
        </p:nvSpPr>
        <p:spPr bwMode="auto">
          <a:xfrm>
            <a:off x="101600" y="125413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165" name="Group 45">
            <a:extLst>
              <a:ext uri="{FF2B5EF4-FFF2-40B4-BE49-F238E27FC236}">
                <a16:creationId xmlns:a16="http://schemas.microsoft.com/office/drawing/2014/main" xmlns="" id="{912DA06E-CEB3-4857-908C-AA32B6FC80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87848" y="4171115"/>
            <a:ext cx="2286180" cy="2144377"/>
            <a:chOff x="3061" y="300"/>
            <a:chExt cx="1451" cy="1361"/>
          </a:xfrm>
        </p:grpSpPr>
        <p:grpSp>
          <p:nvGrpSpPr>
            <p:cNvPr id="166" name="Group 46">
              <a:extLst>
                <a:ext uri="{FF2B5EF4-FFF2-40B4-BE49-F238E27FC236}">
                  <a16:creationId xmlns:a16="http://schemas.microsoft.com/office/drawing/2014/main" xmlns="" id="{E6A44D58-640E-41B6-AF21-72DEBA854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00"/>
              <a:ext cx="1451" cy="1361"/>
              <a:chOff x="2918" y="1933"/>
              <a:chExt cx="1451" cy="1361"/>
            </a:xfrm>
          </p:grpSpPr>
          <p:sp>
            <p:nvSpPr>
              <p:cNvPr id="168" name="Oval 47">
                <a:extLst>
                  <a:ext uri="{FF2B5EF4-FFF2-40B4-BE49-F238E27FC236}">
                    <a16:creationId xmlns:a16="http://schemas.microsoft.com/office/drawing/2014/main" xmlns="" id="{935D6C9E-3EB9-4934-BC48-2659E62C79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9" name="Group 48">
                <a:extLst>
                  <a:ext uri="{FF2B5EF4-FFF2-40B4-BE49-F238E27FC236}">
                    <a16:creationId xmlns:a16="http://schemas.microsoft.com/office/drawing/2014/main" xmlns="" id="{FC960FF7-62BB-4A71-9777-ECE2FC9C8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1933"/>
                <a:ext cx="1260" cy="1224"/>
                <a:chOff x="3983" y="2795"/>
                <a:chExt cx="808" cy="816"/>
              </a:xfrm>
            </p:grpSpPr>
            <p:sp>
              <p:nvSpPr>
                <p:cNvPr id="170" name="Oval 49">
                  <a:extLst>
                    <a:ext uri="{FF2B5EF4-FFF2-40B4-BE49-F238E27FC236}">
                      <a16:creationId xmlns:a16="http://schemas.microsoft.com/office/drawing/2014/main" xmlns="" id="{1FD34D63-A8D0-47C5-A883-FE9D7E8D3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83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Oval 5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2E7AFEF1-B88D-4F4E-8C75-8FCE65410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Oval 5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6DAA6EA9-637B-455E-A0FF-C3A99A64B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Oval 5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937CE466-5878-45FB-BEC2-D13ECCA60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7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xmlns="" id="{B5B2A1C9-7259-4D8A-8182-9D31AB384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541"/>
              <a:ext cx="1146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Heavy Electric </a:t>
              </a:r>
            </a:p>
            <a:p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&amp; Fluorine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74" name="Group 45">
            <a:extLst>
              <a:ext uri="{FF2B5EF4-FFF2-40B4-BE49-F238E27FC236}">
                <a16:creationId xmlns:a16="http://schemas.microsoft.com/office/drawing/2014/main" xmlns="" id="{54B14085-5E10-49C3-A8B8-DCDF3F809D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5046" y="520876"/>
            <a:ext cx="2286180" cy="2144377"/>
            <a:chOff x="3061" y="300"/>
            <a:chExt cx="1451" cy="1361"/>
          </a:xfrm>
        </p:grpSpPr>
        <p:grpSp>
          <p:nvGrpSpPr>
            <p:cNvPr id="175" name="Group 46">
              <a:extLst>
                <a:ext uri="{FF2B5EF4-FFF2-40B4-BE49-F238E27FC236}">
                  <a16:creationId xmlns:a16="http://schemas.microsoft.com/office/drawing/2014/main" xmlns="" id="{FC132EF8-8F24-4994-B8F6-FA6ADDAF8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00"/>
              <a:ext cx="1451" cy="1361"/>
              <a:chOff x="2918" y="1933"/>
              <a:chExt cx="1451" cy="1361"/>
            </a:xfrm>
          </p:grpSpPr>
          <p:sp>
            <p:nvSpPr>
              <p:cNvPr id="177" name="Oval 47">
                <a:extLst>
                  <a:ext uri="{FF2B5EF4-FFF2-40B4-BE49-F238E27FC236}">
                    <a16:creationId xmlns:a16="http://schemas.microsoft.com/office/drawing/2014/main" xmlns="" id="{F6EA675B-A9CF-42A4-9B29-B5AB51079C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8" name="Group 48">
                <a:extLst>
                  <a:ext uri="{FF2B5EF4-FFF2-40B4-BE49-F238E27FC236}">
                    <a16:creationId xmlns:a16="http://schemas.microsoft.com/office/drawing/2014/main" xmlns="" id="{039DDAAF-AC98-4724-9DC8-0C80088CC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1933"/>
                <a:ext cx="1260" cy="1224"/>
                <a:chOff x="3983" y="2795"/>
                <a:chExt cx="808" cy="816"/>
              </a:xfrm>
            </p:grpSpPr>
            <p:sp>
              <p:nvSpPr>
                <p:cNvPr id="179" name="Oval 49">
                  <a:extLst>
                    <a:ext uri="{FF2B5EF4-FFF2-40B4-BE49-F238E27FC236}">
                      <a16:creationId xmlns:a16="http://schemas.microsoft.com/office/drawing/2014/main" xmlns="" id="{C2AF70AA-0364-41CB-9B63-6650FBE21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83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Oval 5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66D54CF-3677-44DE-8058-B860A2CDA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Oval 5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8464D177-B650-489C-B6D4-808B29555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Oval 5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0A49A478-50D4-4C1D-8EAC-08957B2B4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6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xmlns="" id="{CB63B3A6-33D4-47BA-B957-44DB5283C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541"/>
              <a:ext cx="1045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Electro-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Ceramic</a:t>
              </a:r>
            </a:p>
            <a:p>
              <a:pPr algn="l">
                <a:defRPr/>
              </a:pPr>
              <a:r>
                <a:rPr kumimoji="1"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 </a:t>
              </a:r>
            </a:p>
          </p:txBody>
        </p:sp>
      </p:grpSp>
      <p:grpSp>
        <p:nvGrpSpPr>
          <p:cNvPr id="183" name="Group 45">
            <a:extLst>
              <a:ext uri="{FF2B5EF4-FFF2-40B4-BE49-F238E27FC236}">
                <a16:creationId xmlns:a16="http://schemas.microsoft.com/office/drawing/2014/main" xmlns="" id="{749279B4-4E95-4E06-B85B-E20DFD91A6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0129" y="2273476"/>
            <a:ext cx="2286180" cy="2144377"/>
            <a:chOff x="3061" y="300"/>
            <a:chExt cx="1451" cy="1361"/>
          </a:xfrm>
        </p:grpSpPr>
        <p:grpSp>
          <p:nvGrpSpPr>
            <p:cNvPr id="186" name="Group 46">
              <a:extLst>
                <a:ext uri="{FF2B5EF4-FFF2-40B4-BE49-F238E27FC236}">
                  <a16:creationId xmlns:a16="http://schemas.microsoft.com/office/drawing/2014/main" xmlns="" id="{F6FB9CBA-5B5A-4387-9C5E-C9459CB7F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300"/>
              <a:ext cx="1451" cy="1361"/>
              <a:chOff x="2918" y="1933"/>
              <a:chExt cx="1451" cy="1361"/>
            </a:xfrm>
          </p:grpSpPr>
          <p:sp>
            <p:nvSpPr>
              <p:cNvPr id="190" name="Oval 47">
                <a:extLst>
                  <a:ext uri="{FF2B5EF4-FFF2-40B4-BE49-F238E27FC236}">
                    <a16:creationId xmlns:a16="http://schemas.microsoft.com/office/drawing/2014/main" xmlns="" id="{441601FF-058A-4A48-A4A5-262B6A70EC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18" y="2896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1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1" name="Group 48">
                <a:extLst>
                  <a:ext uri="{FF2B5EF4-FFF2-40B4-BE49-F238E27FC236}">
                    <a16:creationId xmlns:a16="http://schemas.microsoft.com/office/drawing/2014/main" xmlns="" id="{E5F7461A-A5B5-449A-922C-24797DD6D4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0" y="1933"/>
                <a:ext cx="1260" cy="1224"/>
                <a:chOff x="3983" y="2795"/>
                <a:chExt cx="808" cy="816"/>
              </a:xfrm>
            </p:grpSpPr>
            <p:sp>
              <p:nvSpPr>
                <p:cNvPr id="192" name="Oval 49">
                  <a:extLst>
                    <a:ext uri="{FF2B5EF4-FFF2-40B4-BE49-F238E27FC236}">
                      <a16:creationId xmlns:a16="http://schemas.microsoft.com/office/drawing/2014/main" xmlns="" id="{9DA5A5D7-70E8-4D3C-A598-1132F5573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83" y="2795"/>
                  <a:ext cx="808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43633"/>
                    </a:gs>
                    <a:gs pos="100000">
                      <a:srgbClr val="B5746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Oval 5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FE3A52C-90B1-49FD-B9E8-0907278B0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995" y="2799"/>
                  <a:ext cx="788" cy="7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5746F">
                        <a:alpha val="0"/>
                      </a:srgbClr>
                    </a:gs>
                    <a:gs pos="100000">
                      <a:srgbClr val="E5CEC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Oval 5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AB859636-1D97-4092-BA2C-B4450C49C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14" y="2808"/>
                  <a:ext cx="749" cy="7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F5C58"/>
                    </a:gs>
                    <a:gs pos="100000">
                      <a:srgbClr val="B5746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Oval 5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2AB529BD-0056-4C6B-A770-F03F2CE94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056" y="2828"/>
                  <a:ext cx="665" cy="6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5746F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9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xmlns="" id="{311DCD20-6A17-4EA2-BB63-4B8510F63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541"/>
              <a:ext cx="1082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Plastics &amp;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Rubber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Additives 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302" name="群組 301">
            <a:extLst>
              <a:ext uri="{FF2B5EF4-FFF2-40B4-BE49-F238E27FC236}">
                <a16:creationId xmlns:a16="http://schemas.microsoft.com/office/drawing/2014/main" xmlns="" id="{988BCF96-E2B2-4FA3-B3E6-94831E5BE495}"/>
              </a:ext>
            </a:extLst>
          </p:cNvPr>
          <p:cNvGrpSpPr/>
          <p:nvPr/>
        </p:nvGrpSpPr>
        <p:grpSpPr>
          <a:xfrm>
            <a:off x="7205021" y="5208636"/>
            <a:ext cx="1978186" cy="1712159"/>
            <a:chOff x="764066" y="767262"/>
            <a:chExt cx="1978186" cy="1712159"/>
          </a:xfrm>
        </p:grpSpPr>
        <p:grpSp>
          <p:nvGrpSpPr>
            <p:cNvPr id="303" name="群組 302">
              <a:extLst>
                <a:ext uri="{FF2B5EF4-FFF2-40B4-BE49-F238E27FC236}">
                  <a16:creationId xmlns:a16="http://schemas.microsoft.com/office/drawing/2014/main" xmlns="" id="{D1F7FD4E-52C4-40AB-8334-AEDE5B62D970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305" name="Group 58">
                <a:extLst>
                  <a:ext uri="{FF2B5EF4-FFF2-40B4-BE49-F238E27FC236}">
                    <a16:creationId xmlns:a16="http://schemas.microsoft.com/office/drawing/2014/main" xmlns="" id="{09209909-27BA-40DC-B160-A8078F453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343" name="Oval 2">
                  <a:extLst>
                    <a:ext uri="{FF2B5EF4-FFF2-40B4-BE49-F238E27FC236}">
                      <a16:creationId xmlns:a16="http://schemas.microsoft.com/office/drawing/2014/main" xmlns="" id="{5073267B-D2A9-46D6-8B9F-A2E4CE5C4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44" name="Group 3">
                  <a:extLst>
                    <a:ext uri="{FF2B5EF4-FFF2-40B4-BE49-F238E27FC236}">
                      <a16:creationId xmlns:a16="http://schemas.microsoft.com/office/drawing/2014/main" xmlns="" id="{B92D8A23-8FE0-45B1-A261-9204639F26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345" name="Group 4">
                    <a:extLst>
                      <a:ext uri="{FF2B5EF4-FFF2-40B4-BE49-F238E27FC236}">
                        <a16:creationId xmlns:a16="http://schemas.microsoft.com/office/drawing/2014/main" xmlns="" id="{4B9F8A1C-1958-42DB-B64D-D186B980C8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347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771EFF4D-C935-495D-A511-0EE4819839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8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D433AE1B-47F1-4B54-9EB5-21BF1B0A86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9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FF92C6CD-E53A-4B6F-B6F0-00048C8835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0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F3CAD132-4716-4E4E-8122-9A9E782A3D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46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786FFFDB-957F-454C-93F5-C8F0907067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306" name="Group 42">
                <a:extLst>
                  <a:ext uri="{FF2B5EF4-FFF2-40B4-BE49-F238E27FC236}">
                    <a16:creationId xmlns:a16="http://schemas.microsoft.com/office/drawing/2014/main" xmlns="" id="{31E02D96-E6F5-4DF1-82C3-B6B8108DE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335" name="Group 41">
                  <a:extLst>
                    <a:ext uri="{FF2B5EF4-FFF2-40B4-BE49-F238E27FC236}">
                      <a16:creationId xmlns:a16="http://schemas.microsoft.com/office/drawing/2014/main" xmlns="" id="{F979FC14-9896-427E-831C-47908EE5A8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337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E7C9B1D7-14D5-4F68-826A-7542501C1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8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D6E7C824-3238-4927-80FC-B5E1A8506E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39" name="Group 13">
                    <a:extLst>
                      <a:ext uri="{FF2B5EF4-FFF2-40B4-BE49-F238E27FC236}">
                        <a16:creationId xmlns:a16="http://schemas.microsoft.com/office/drawing/2014/main" xmlns="" id="{BF576993-DAAF-48D1-9501-27361E8403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340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9E017D9D-7267-46B0-9D46-271954617C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1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C289D38-1B5B-4998-B687-3C92B6B252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2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63C542D-B8BC-4A62-BD89-C996552E2D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6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BFB39F50-2E03-41DE-B7FA-FB58B0591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307" name="Group 18">
                <a:extLst>
                  <a:ext uri="{FF2B5EF4-FFF2-40B4-BE49-F238E27FC236}">
                    <a16:creationId xmlns:a16="http://schemas.microsoft.com/office/drawing/2014/main" xmlns="" id="{88914CE5-77D7-43AA-A95E-9144199CE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327" name="Group 19">
                  <a:extLst>
                    <a:ext uri="{FF2B5EF4-FFF2-40B4-BE49-F238E27FC236}">
                      <a16:creationId xmlns:a16="http://schemas.microsoft.com/office/drawing/2014/main" xmlns="" id="{B9930181-981B-487F-9520-5F68E20624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329" name="Oval 20">
                    <a:extLst>
                      <a:ext uri="{FF2B5EF4-FFF2-40B4-BE49-F238E27FC236}">
                        <a16:creationId xmlns:a16="http://schemas.microsoft.com/office/drawing/2014/main" xmlns="" id="{00F2C8AB-1639-4A43-BFAB-A2C6B75B8B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30" name="Group 21">
                    <a:extLst>
                      <a:ext uri="{FF2B5EF4-FFF2-40B4-BE49-F238E27FC236}">
                        <a16:creationId xmlns:a16="http://schemas.microsoft.com/office/drawing/2014/main" xmlns="" id="{D5A5851C-3DD7-4B3E-A1B3-7EB94C9D3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331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37100BE-783F-4B02-B3A9-0873361267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2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1B767367-25F8-49BD-B557-12901539E8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3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0CAAA74-70B4-4B17-9C0C-BC5318920D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4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BBCA4741-3533-4E7F-82FC-E1A28B50D8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8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AC483D54-C454-4791-8E6C-AC275CDC4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308" name="Group 43">
                <a:extLst>
                  <a:ext uri="{FF2B5EF4-FFF2-40B4-BE49-F238E27FC236}">
                    <a16:creationId xmlns:a16="http://schemas.microsoft.com/office/drawing/2014/main" xmlns="" id="{B9CBC2DA-00FC-4B4F-B57D-89E863911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319" name="Group 27">
                  <a:extLst>
                    <a:ext uri="{FF2B5EF4-FFF2-40B4-BE49-F238E27FC236}">
                      <a16:creationId xmlns:a16="http://schemas.microsoft.com/office/drawing/2014/main" xmlns="" id="{F8CF53F0-004B-4A01-BF10-C23548C0A0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321" name="Oval 28">
                    <a:extLst>
                      <a:ext uri="{FF2B5EF4-FFF2-40B4-BE49-F238E27FC236}">
                        <a16:creationId xmlns:a16="http://schemas.microsoft.com/office/drawing/2014/main" xmlns="" id="{FE3ECBD6-A7EA-4D53-8D91-840A38E13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22" name="Group 29">
                    <a:extLst>
                      <a:ext uri="{FF2B5EF4-FFF2-40B4-BE49-F238E27FC236}">
                        <a16:creationId xmlns:a16="http://schemas.microsoft.com/office/drawing/2014/main" xmlns="" id="{AC99142B-DCE3-410E-9241-B92F361636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323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AFF17034-B63E-4C50-9CE7-EA3AF3E6F1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4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E16CCA29-A703-449C-B6B9-99BD01A569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5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3147B79-DFC0-48EB-8193-6E86993E60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6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18D96317-5CA7-4A2D-BFAF-F579B806F8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0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F3802053-0688-4BDA-A67F-8C5A31ACB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309" name="Line 37">
                <a:extLst>
                  <a:ext uri="{FF2B5EF4-FFF2-40B4-BE49-F238E27FC236}">
                    <a16:creationId xmlns:a16="http://schemas.microsoft.com/office/drawing/2014/main" xmlns="" id="{64F81835-4C48-4406-B51E-C24DF7B51DB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Line 38">
                <a:extLst>
                  <a:ext uri="{FF2B5EF4-FFF2-40B4-BE49-F238E27FC236}">
                    <a16:creationId xmlns:a16="http://schemas.microsoft.com/office/drawing/2014/main" xmlns="" id="{8307F478-B8F5-4AAE-A598-F2C98F1189C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39">
                <a:extLst>
                  <a:ext uri="{FF2B5EF4-FFF2-40B4-BE49-F238E27FC236}">
                    <a16:creationId xmlns:a16="http://schemas.microsoft.com/office/drawing/2014/main" xmlns="" id="{14F4A99F-7C96-4780-8FD2-1EFCCEC54E4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2" name="群組 311">
                <a:extLst>
                  <a:ext uri="{FF2B5EF4-FFF2-40B4-BE49-F238E27FC236}">
                    <a16:creationId xmlns:a16="http://schemas.microsoft.com/office/drawing/2014/main" xmlns="" id="{C55D5F06-F9A2-4ED0-8DAA-B73ADBCDC908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313" name="Oval 2">
                  <a:extLst>
                    <a:ext uri="{FF2B5EF4-FFF2-40B4-BE49-F238E27FC236}">
                      <a16:creationId xmlns:a16="http://schemas.microsoft.com/office/drawing/2014/main" xmlns="" id="{4A260529-C055-4EF3-B0D5-14A5822D1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8FB11CFF-4500-4458-9E67-B3E9B6A53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4F2B878-A1D1-48E5-A7E8-830E6C46A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2C9B069C-7869-4F16-A87D-503EF82EB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260D4BBE-4ED9-45CC-834C-128879B3C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318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F63E3FBD-96B6-48CF-A9B8-58A08374F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304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DB385D52-1918-46A8-83A5-9AC1F864F4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1945038" y="767262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6316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81"/>
          <p:cNvSpPr>
            <a:spLocks noChangeAspect="1" noChangeArrowheads="1"/>
          </p:cNvSpPr>
          <p:nvPr/>
        </p:nvSpPr>
        <p:spPr bwMode="gray">
          <a:xfrm rot="10580085" flipH="1" flipV="1">
            <a:off x="5135049" y="3908119"/>
            <a:ext cx="1096667" cy="159555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88" name="Rectangle 81">
            <a:extLst>
              <a:ext uri="{FF2B5EF4-FFF2-40B4-BE49-F238E27FC236}">
                <a16:creationId xmlns:a16="http://schemas.microsoft.com/office/drawing/2014/main" xmlns="" id="{A6542295-751B-4269-A3C4-36A8F5483CB1}"/>
              </a:ext>
            </a:extLst>
          </p:cNvPr>
          <p:cNvSpPr>
            <a:spLocks noChangeAspect="1" noChangeArrowheads="1"/>
          </p:cNvSpPr>
          <p:nvPr/>
        </p:nvSpPr>
        <p:spPr bwMode="gray">
          <a:xfrm rot="6951560" flipH="1" flipV="1">
            <a:off x="4312060" y="2671056"/>
            <a:ext cx="1007110" cy="146526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28" name="Rectangle 81"/>
          <p:cNvSpPr>
            <a:spLocks noChangeAspect="1" noChangeArrowheads="1"/>
          </p:cNvSpPr>
          <p:nvPr/>
        </p:nvSpPr>
        <p:spPr bwMode="gray">
          <a:xfrm rot="13926466" flipH="1" flipV="1">
            <a:off x="2890426" y="2946659"/>
            <a:ext cx="1007110" cy="146526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29" name="Rectangle 81"/>
          <p:cNvSpPr>
            <a:spLocks noChangeAspect="1" noChangeArrowheads="1"/>
          </p:cNvSpPr>
          <p:nvPr/>
        </p:nvSpPr>
        <p:spPr bwMode="gray">
          <a:xfrm rot="9202009" flipH="1" flipV="1">
            <a:off x="2569429" y="4557233"/>
            <a:ext cx="1007110" cy="146526"/>
          </a:xfrm>
          <a:prstGeom prst="rect">
            <a:avLst/>
          </a:prstGeom>
          <a:gradFill rotWithShape="1">
            <a:gsLst>
              <a:gs pos="0">
                <a:srgbClr val="C6C957">
                  <a:alpha val="99001"/>
                </a:srgbClr>
              </a:gs>
              <a:gs pos="50000">
                <a:srgbClr val="C6C957">
                  <a:gamma/>
                  <a:tint val="0"/>
                  <a:invGamma/>
                </a:srgbClr>
              </a:gs>
              <a:gs pos="100000">
                <a:srgbClr val="C6C957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109" name="Group 11"/>
          <p:cNvGrpSpPr>
            <a:grpSpLocks noChangeAspect="1"/>
          </p:cNvGrpSpPr>
          <p:nvPr/>
        </p:nvGrpSpPr>
        <p:grpSpPr bwMode="auto">
          <a:xfrm>
            <a:off x="1197174" y="4363182"/>
            <a:ext cx="2021736" cy="2160000"/>
            <a:chOff x="568" y="1424"/>
            <a:chExt cx="1316" cy="1406"/>
          </a:xfrm>
        </p:grpSpPr>
        <p:grpSp>
          <p:nvGrpSpPr>
            <p:cNvPr id="110" name="Group 12"/>
            <p:cNvGrpSpPr>
              <a:grpSpLocks/>
            </p:cNvGrpSpPr>
            <p:nvPr/>
          </p:nvGrpSpPr>
          <p:grpSpPr bwMode="auto">
            <a:xfrm>
              <a:off x="568" y="1424"/>
              <a:ext cx="1316" cy="1406"/>
              <a:chOff x="1746" y="1842"/>
              <a:chExt cx="1316" cy="1406"/>
            </a:xfrm>
          </p:grpSpPr>
          <p:sp>
            <p:nvSpPr>
              <p:cNvPr id="112" name="Oval 13"/>
              <p:cNvSpPr>
                <a:spLocks noChangeArrowheads="1"/>
              </p:cNvSpPr>
              <p:nvPr/>
            </p:nvSpPr>
            <p:spPr bwMode="gray">
              <a:xfrm>
                <a:off x="1746" y="2849"/>
                <a:ext cx="1316" cy="39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3" name="Group 14"/>
              <p:cNvGrpSpPr>
                <a:grpSpLocks/>
              </p:cNvGrpSpPr>
              <p:nvPr/>
            </p:nvGrpSpPr>
            <p:grpSpPr bwMode="auto">
              <a:xfrm>
                <a:off x="1746" y="1842"/>
                <a:ext cx="1239" cy="1230"/>
                <a:chOff x="572" y="1661"/>
                <a:chExt cx="902" cy="911"/>
              </a:xfrm>
            </p:grpSpPr>
            <p:sp>
              <p:nvSpPr>
                <p:cNvPr id="114" name="Oval 15"/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5124"/>
                    </a:gs>
                    <a:gs pos="100000">
                      <a:srgbClr val="87AF4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1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AF4D">
                        <a:alpha val="0"/>
                      </a:srgbClr>
                    </a:gs>
                    <a:gs pos="100000">
                      <a:srgbClr val="D5E3C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Oval 1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B8B3D"/>
                    </a:gs>
                    <a:gs pos="100000">
                      <a:srgbClr val="87AF4D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Oval 1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7AF4D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1" name="Rectangle 1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92" y="1753"/>
              <a:ext cx="1030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Touch Panel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Div.</a:t>
              </a:r>
              <a:endParaRPr lang="en-US" altLang="zh-TW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79" name="Rectangle 74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00"/>
                </a:solidFill>
              </a:rPr>
              <a:t>Gredmann</a:t>
            </a:r>
            <a:endParaRPr lang="en-US" altLang="zh-TW" sz="1800" b="1">
              <a:solidFill>
                <a:srgbClr val="0957D5"/>
              </a:solidFill>
            </a:endParaRPr>
          </a:p>
        </p:txBody>
      </p:sp>
      <p:sp>
        <p:nvSpPr>
          <p:cNvPr id="249002" name="Rectangle 170"/>
          <p:cNvSpPr>
            <a:spLocks noChangeArrowheads="1"/>
          </p:cNvSpPr>
          <p:nvPr/>
        </p:nvSpPr>
        <p:spPr bwMode="auto">
          <a:xfrm>
            <a:off x="101600" y="125413"/>
            <a:ext cx="1368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91" name="Group 88"/>
          <p:cNvGrpSpPr>
            <a:grpSpLocks noChangeAspect="1"/>
          </p:cNvGrpSpPr>
          <p:nvPr/>
        </p:nvGrpSpPr>
        <p:grpSpPr bwMode="auto">
          <a:xfrm>
            <a:off x="3369243" y="3154413"/>
            <a:ext cx="1935225" cy="2022485"/>
            <a:chOff x="2404" y="1683"/>
            <a:chExt cx="998" cy="1043"/>
          </a:xfrm>
        </p:grpSpPr>
        <p:sp>
          <p:nvSpPr>
            <p:cNvPr id="92" name="Oval 58"/>
            <p:cNvSpPr>
              <a:spLocks noChangeArrowheads="1"/>
            </p:cNvSpPr>
            <p:nvPr/>
          </p:nvSpPr>
          <p:spPr bwMode="gray">
            <a:xfrm>
              <a:off x="2404" y="2430"/>
              <a:ext cx="998" cy="29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93" name="Group 72"/>
            <p:cNvGrpSpPr>
              <a:grpSpLocks/>
            </p:cNvGrpSpPr>
            <p:nvPr/>
          </p:nvGrpSpPr>
          <p:grpSpPr bwMode="auto">
            <a:xfrm>
              <a:off x="2407" y="1683"/>
              <a:ext cx="940" cy="912"/>
              <a:chOff x="2404" y="1683"/>
              <a:chExt cx="940" cy="912"/>
            </a:xfrm>
          </p:grpSpPr>
          <p:grpSp>
            <p:nvGrpSpPr>
              <p:cNvPr id="94" name="Group 59"/>
              <p:cNvGrpSpPr>
                <a:grpSpLocks/>
              </p:cNvGrpSpPr>
              <p:nvPr/>
            </p:nvGrpSpPr>
            <p:grpSpPr bwMode="auto">
              <a:xfrm>
                <a:off x="2404" y="1683"/>
                <a:ext cx="940" cy="912"/>
                <a:chOff x="572" y="1661"/>
                <a:chExt cx="902" cy="911"/>
              </a:xfrm>
            </p:grpSpPr>
            <p:sp>
              <p:nvSpPr>
                <p:cNvPr id="96" name="Oval 60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5124"/>
                    </a:gs>
                    <a:gs pos="100000">
                      <a:srgbClr val="87AF4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Oval 61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AF4D">
                        <a:alpha val="0"/>
                      </a:srgbClr>
                    </a:gs>
                    <a:gs pos="100000">
                      <a:srgbClr val="D5E3C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Oval 62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B8B3D"/>
                    </a:gs>
                    <a:gs pos="100000">
                      <a:srgbClr val="87AF4D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Oval 63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7AF4D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5" name="Rectangle 6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427" y="1933"/>
                <a:ext cx="890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Advance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Material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000" b="1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Group</a:t>
                </a:r>
              </a:p>
            </p:txBody>
          </p:sp>
        </p:grpSp>
      </p:grpSp>
      <p:grpSp>
        <p:nvGrpSpPr>
          <p:cNvPr id="100" name="Group 84"/>
          <p:cNvGrpSpPr>
            <a:grpSpLocks noChangeAspect="1"/>
          </p:cNvGrpSpPr>
          <p:nvPr/>
        </p:nvGrpSpPr>
        <p:grpSpPr bwMode="auto">
          <a:xfrm>
            <a:off x="1639629" y="1139680"/>
            <a:ext cx="2061677" cy="2160000"/>
            <a:chOff x="1434" y="177"/>
            <a:chExt cx="1342" cy="1406"/>
          </a:xfrm>
        </p:grpSpPr>
        <p:grpSp>
          <p:nvGrpSpPr>
            <p:cNvPr id="101" name="Group 3"/>
            <p:cNvGrpSpPr>
              <a:grpSpLocks/>
            </p:cNvGrpSpPr>
            <p:nvPr/>
          </p:nvGrpSpPr>
          <p:grpSpPr bwMode="auto">
            <a:xfrm>
              <a:off x="1460" y="177"/>
              <a:ext cx="1316" cy="1406"/>
              <a:chOff x="1746" y="1842"/>
              <a:chExt cx="1316" cy="1406"/>
            </a:xfrm>
          </p:grpSpPr>
          <p:sp>
            <p:nvSpPr>
              <p:cNvPr id="103" name="Oval 4"/>
              <p:cNvSpPr>
                <a:spLocks noChangeArrowheads="1"/>
              </p:cNvSpPr>
              <p:nvPr/>
            </p:nvSpPr>
            <p:spPr bwMode="gray">
              <a:xfrm>
                <a:off x="1746" y="2849"/>
                <a:ext cx="1316" cy="39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" name="Group 5"/>
              <p:cNvGrpSpPr>
                <a:grpSpLocks/>
              </p:cNvGrpSpPr>
              <p:nvPr/>
            </p:nvGrpSpPr>
            <p:grpSpPr bwMode="auto">
              <a:xfrm>
                <a:off x="1746" y="1842"/>
                <a:ext cx="1239" cy="1230"/>
                <a:chOff x="572" y="1661"/>
                <a:chExt cx="902" cy="911"/>
              </a:xfrm>
            </p:grpSpPr>
            <p:sp>
              <p:nvSpPr>
                <p:cNvPr id="105" name="Oval 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5124"/>
                    </a:gs>
                    <a:gs pos="100000">
                      <a:srgbClr val="87AF4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AF4D">
                        <a:alpha val="0"/>
                      </a:srgbClr>
                    </a:gs>
                    <a:gs pos="100000">
                      <a:srgbClr val="D5E3C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B8B3D"/>
                    </a:gs>
                    <a:gs pos="100000">
                      <a:srgbClr val="87AF4D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Oval 9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7AF4D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2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434" y="415"/>
              <a:ext cx="1316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IC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Components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18" name="Group 20"/>
          <p:cNvGrpSpPr>
            <a:grpSpLocks noChangeAspect="1"/>
          </p:cNvGrpSpPr>
          <p:nvPr/>
        </p:nvGrpSpPr>
        <p:grpSpPr bwMode="auto">
          <a:xfrm>
            <a:off x="6180254" y="3042826"/>
            <a:ext cx="2021735" cy="2160000"/>
            <a:chOff x="3136" y="193"/>
            <a:chExt cx="1316" cy="1406"/>
          </a:xfrm>
        </p:grpSpPr>
        <p:grpSp>
          <p:nvGrpSpPr>
            <p:cNvPr id="119" name="Group 21"/>
            <p:cNvGrpSpPr>
              <a:grpSpLocks/>
            </p:cNvGrpSpPr>
            <p:nvPr/>
          </p:nvGrpSpPr>
          <p:grpSpPr bwMode="auto">
            <a:xfrm>
              <a:off x="3136" y="193"/>
              <a:ext cx="1316" cy="1406"/>
              <a:chOff x="1746" y="1842"/>
              <a:chExt cx="1316" cy="1406"/>
            </a:xfrm>
          </p:grpSpPr>
          <p:sp>
            <p:nvSpPr>
              <p:cNvPr id="121" name="Oval 22"/>
              <p:cNvSpPr>
                <a:spLocks noChangeArrowheads="1"/>
              </p:cNvSpPr>
              <p:nvPr/>
            </p:nvSpPr>
            <p:spPr bwMode="gray">
              <a:xfrm>
                <a:off x="1746" y="2849"/>
                <a:ext cx="1316" cy="39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2" name="Group 23"/>
              <p:cNvGrpSpPr>
                <a:grpSpLocks/>
              </p:cNvGrpSpPr>
              <p:nvPr/>
            </p:nvGrpSpPr>
            <p:grpSpPr bwMode="auto">
              <a:xfrm>
                <a:off x="1746" y="1842"/>
                <a:ext cx="1239" cy="1230"/>
                <a:chOff x="572" y="1661"/>
                <a:chExt cx="902" cy="911"/>
              </a:xfrm>
            </p:grpSpPr>
            <p:sp>
              <p:nvSpPr>
                <p:cNvPr id="123" name="Oval 24"/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5124"/>
                    </a:gs>
                    <a:gs pos="100000">
                      <a:srgbClr val="87AF4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Oval 25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AF4D">
                        <a:alpha val="0"/>
                      </a:srgbClr>
                    </a:gs>
                    <a:gs pos="100000">
                      <a:srgbClr val="D5E3C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Oval 2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B8B3D"/>
                    </a:gs>
                    <a:gs pos="100000">
                      <a:srgbClr val="87AF4D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Oval 2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7AF4D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0" name="Rectangle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187" y="454"/>
              <a:ext cx="1171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Optoelectronic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30" name="Group 11">
            <a:extLst>
              <a:ext uri="{FF2B5EF4-FFF2-40B4-BE49-F238E27FC236}">
                <a16:creationId xmlns:a16="http://schemas.microsoft.com/office/drawing/2014/main" xmlns="" id="{CBF743D9-5402-451A-BCF5-3A6EA39764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8198" y="753745"/>
            <a:ext cx="2021737" cy="2160000"/>
            <a:chOff x="568" y="1424"/>
            <a:chExt cx="1316" cy="1406"/>
          </a:xfrm>
        </p:grpSpPr>
        <p:grpSp>
          <p:nvGrpSpPr>
            <p:cNvPr id="180" name="Group 12">
              <a:extLst>
                <a:ext uri="{FF2B5EF4-FFF2-40B4-BE49-F238E27FC236}">
                  <a16:creationId xmlns:a16="http://schemas.microsoft.com/office/drawing/2014/main" xmlns="" id="{52AB68CB-7B42-4217-9400-C6C4EE02D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" y="1424"/>
              <a:ext cx="1316" cy="1406"/>
              <a:chOff x="1746" y="1842"/>
              <a:chExt cx="1316" cy="1406"/>
            </a:xfrm>
          </p:grpSpPr>
          <p:sp>
            <p:nvSpPr>
              <p:cNvPr id="182" name="Oval 13">
                <a:extLst>
                  <a:ext uri="{FF2B5EF4-FFF2-40B4-BE49-F238E27FC236}">
                    <a16:creationId xmlns:a16="http://schemas.microsoft.com/office/drawing/2014/main" xmlns="" id="{2F67F094-C198-47A9-AB14-4FE8746E2C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746" y="2849"/>
                <a:ext cx="1316" cy="399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l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3" name="Group 14">
                <a:extLst>
                  <a:ext uri="{FF2B5EF4-FFF2-40B4-BE49-F238E27FC236}">
                    <a16:creationId xmlns:a16="http://schemas.microsoft.com/office/drawing/2014/main" xmlns="" id="{634EBBC8-1A58-4CAE-8DC1-19CB53BC56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842"/>
                <a:ext cx="1239" cy="1230"/>
                <a:chOff x="572" y="1661"/>
                <a:chExt cx="902" cy="911"/>
              </a:xfrm>
            </p:grpSpPr>
            <p:sp>
              <p:nvSpPr>
                <p:cNvPr id="184" name="Oval 15">
                  <a:extLst>
                    <a:ext uri="{FF2B5EF4-FFF2-40B4-BE49-F238E27FC236}">
                      <a16:creationId xmlns:a16="http://schemas.microsoft.com/office/drawing/2014/main" xmlns="" id="{5A65F118-334A-449C-8AD0-0C29B310D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72" y="1661"/>
                  <a:ext cx="902" cy="9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5124"/>
                    </a:gs>
                    <a:gs pos="100000">
                      <a:srgbClr val="87AF4D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Oval 1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A4FBAD63-68F4-4876-8EB6-A91D29D9B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83" y="1665"/>
                  <a:ext cx="880" cy="8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7AF4D">
                        <a:alpha val="0"/>
                      </a:srgbClr>
                    </a:gs>
                    <a:gs pos="100000">
                      <a:srgbClr val="D5E3C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" name="Oval 1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64D794FA-BB01-4E86-9D8E-84C47DF50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94" y="1676"/>
                  <a:ext cx="836" cy="8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B8B3D"/>
                    </a:gs>
                    <a:gs pos="100000">
                      <a:srgbClr val="87AF4D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Oval 1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95FB51C4-F352-4E52-94B1-245DF1E63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42" y="1698"/>
                  <a:ext cx="743" cy="6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7AF4D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1" name="Rectangle 19">
              <a:hlinkClick r:id="" action="ppaction://noaction"/>
              <a:extLst>
                <a:ext uri="{FF2B5EF4-FFF2-40B4-BE49-F238E27FC236}">
                  <a16:creationId xmlns:a16="http://schemas.microsoft.com/office/drawing/2014/main" xmlns="" id="{E5F3EC98-B9F5-4EC4-B8E2-12FDF87FF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1644"/>
              <a:ext cx="839" cy="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Advanced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Precision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Material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</a:rPr>
                <a:t>Div.</a:t>
              </a:r>
              <a:r>
                <a:rPr lang="en-US" altLang="zh-TW" sz="20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39" name="群組 238">
            <a:extLst>
              <a:ext uri="{FF2B5EF4-FFF2-40B4-BE49-F238E27FC236}">
                <a16:creationId xmlns:a16="http://schemas.microsoft.com/office/drawing/2014/main" xmlns="" id="{41988C73-E7E1-4003-878C-221D81F62270}"/>
              </a:ext>
            </a:extLst>
          </p:cNvPr>
          <p:cNvGrpSpPr/>
          <p:nvPr/>
        </p:nvGrpSpPr>
        <p:grpSpPr>
          <a:xfrm>
            <a:off x="6793725" y="5368636"/>
            <a:ext cx="2389482" cy="1552159"/>
            <a:chOff x="352770" y="927262"/>
            <a:chExt cx="2389482" cy="1552159"/>
          </a:xfrm>
        </p:grpSpPr>
        <p:grpSp>
          <p:nvGrpSpPr>
            <p:cNvPr id="240" name="群組 239">
              <a:extLst>
                <a:ext uri="{FF2B5EF4-FFF2-40B4-BE49-F238E27FC236}">
                  <a16:creationId xmlns:a16="http://schemas.microsoft.com/office/drawing/2014/main" xmlns="" id="{FFE43140-4EFA-4373-9427-902A3E8C4169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242" name="Group 58">
                <a:extLst>
                  <a:ext uri="{FF2B5EF4-FFF2-40B4-BE49-F238E27FC236}">
                    <a16:creationId xmlns:a16="http://schemas.microsoft.com/office/drawing/2014/main" xmlns="" id="{57925CF2-9BB0-4C94-B2C2-BA9A964B89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280" name="Oval 2">
                  <a:extLst>
                    <a:ext uri="{FF2B5EF4-FFF2-40B4-BE49-F238E27FC236}">
                      <a16:creationId xmlns:a16="http://schemas.microsoft.com/office/drawing/2014/main" xmlns="" id="{A5B1F8B4-F935-4F4F-BBE7-A1F872D3A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81" name="Group 3">
                  <a:extLst>
                    <a:ext uri="{FF2B5EF4-FFF2-40B4-BE49-F238E27FC236}">
                      <a16:creationId xmlns:a16="http://schemas.microsoft.com/office/drawing/2014/main" xmlns="" id="{20CF2B2F-5F1C-406E-A716-29024FBACB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282" name="Group 4">
                    <a:extLst>
                      <a:ext uri="{FF2B5EF4-FFF2-40B4-BE49-F238E27FC236}">
                        <a16:creationId xmlns:a16="http://schemas.microsoft.com/office/drawing/2014/main" xmlns="" id="{050BF938-FB7C-43C9-8F61-E4B4FE11A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284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48B2F29B-79D0-4040-8700-396501EC8C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5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E359113-F764-4CD1-AB81-CB9543A410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6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6178ED7C-EF20-4940-A1D8-A760502E8A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7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EB98593-C031-4853-BB71-5701A6E0CC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83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B8B4F3A0-FB80-41D5-838B-7B0C81EBF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243" name="Group 42">
                <a:extLst>
                  <a:ext uri="{FF2B5EF4-FFF2-40B4-BE49-F238E27FC236}">
                    <a16:creationId xmlns:a16="http://schemas.microsoft.com/office/drawing/2014/main" xmlns="" id="{AD1030E3-533D-47CC-8681-670BCA1A46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272" name="Group 41">
                  <a:extLst>
                    <a:ext uri="{FF2B5EF4-FFF2-40B4-BE49-F238E27FC236}">
                      <a16:creationId xmlns:a16="http://schemas.microsoft.com/office/drawing/2014/main" xmlns="" id="{98BEA7CD-82E2-46FE-ACCB-9F06528B70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274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F6953880-541E-47A7-9D0A-C26E79E67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455FD402-3D69-40E8-87E3-1492FE291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76" name="Group 13">
                    <a:extLst>
                      <a:ext uri="{FF2B5EF4-FFF2-40B4-BE49-F238E27FC236}">
                        <a16:creationId xmlns:a16="http://schemas.microsoft.com/office/drawing/2014/main" xmlns="" id="{FA23D0EA-0493-4150-9770-E0C3716FFD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277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D9229852-8461-418B-8D80-04A2E8B6A4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8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737FB6B2-4EE1-4F6A-8BA1-57A6CE3CBE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9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23AD176-0921-46CB-9DBB-481F14EE53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3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36D510D7-35AE-4DDE-82AB-2B9D4A7F1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244" name="Group 18">
                <a:extLst>
                  <a:ext uri="{FF2B5EF4-FFF2-40B4-BE49-F238E27FC236}">
                    <a16:creationId xmlns:a16="http://schemas.microsoft.com/office/drawing/2014/main" xmlns="" id="{EFFC2866-1EA5-454F-B9E4-F262BE5DF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264" name="Group 19">
                  <a:extLst>
                    <a:ext uri="{FF2B5EF4-FFF2-40B4-BE49-F238E27FC236}">
                      <a16:creationId xmlns:a16="http://schemas.microsoft.com/office/drawing/2014/main" xmlns="" id="{B814AD0B-93E1-49D9-B90E-D71AD556A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266" name="Oval 20">
                    <a:extLst>
                      <a:ext uri="{FF2B5EF4-FFF2-40B4-BE49-F238E27FC236}">
                        <a16:creationId xmlns:a16="http://schemas.microsoft.com/office/drawing/2014/main" xmlns="" id="{30BC1788-2180-442C-B79C-CA6503583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67" name="Group 21">
                    <a:extLst>
                      <a:ext uri="{FF2B5EF4-FFF2-40B4-BE49-F238E27FC236}">
                        <a16:creationId xmlns:a16="http://schemas.microsoft.com/office/drawing/2014/main" xmlns="" id="{E7992753-95BE-4F5F-8044-6735EC38CA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268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EA6710C-49B8-4287-98E5-E5E7814686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438FA6E8-E473-435E-89A3-837B3B4F2E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0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732446D-5D41-42D0-B0C6-7EE7DEC968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1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0264A63A-15F4-45B4-BFEB-423A24EC5E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65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E45A7762-39FB-4185-B400-7CF9949C2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245" name="Group 43">
                <a:extLst>
                  <a:ext uri="{FF2B5EF4-FFF2-40B4-BE49-F238E27FC236}">
                    <a16:creationId xmlns:a16="http://schemas.microsoft.com/office/drawing/2014/main" xmlns="" id="{DAF8396C-B628-43A9-9732-6DB31749C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256" name="Group 27">
                  <a:extLst>
                    <a:ext uri="{FF2B5EF4-FFF2-40B4-BE49-F238E27FC236}">
                      <a16:creationId xmlns:a16="http://schemas.microsoft.com/office/drawing/2014/main" xmlns="" id="{D274770F-1A0B-4D6A-960B-92B1FCDA6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258" name="Oval 28">
                    <a:extLst>
                      <a:ext uri="{FF2B5EF4-FFF2-40B4-BE49-F238E27FC236}">
                        <a16:creationId xmlns:a16="http://schemas.microsoft.com/office/drawing/2014/main" xmlns="" id="{1B232924-BDAE-4C75-AF59-79AB79D61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59" name="Group 29">
                    <a:extLst>
                      <a:ext uri="{FF2B5EF4-FFF2-40B4-BE49-F238E27FC236}">
                        <a16:creationId xmlns:a16="http://schemas.microsoft.com/office/drawing/2014/main" xmlns="" id="{30D65AC3-459A-43AC-A86E-3AAE441DF5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260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3FC863FC-A29F-4276-B01F-33D84B260E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1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2CA4DDBC-69A0-4EE6-B552-EA49689F25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2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C45E9F61-3451-46D2-814E-D0CFF32037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3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83F396D3-B4A7-4847-BB26-78AE9DD285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57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84189756-35F4-40D4-A50E-D49C4066C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246" name="Line 37">
                <a:extLst>
                  <a:ext uri="{FF2B5EF4-FFF2-40B4-BE49-F238E27FC236}">
                    <a16:creationId xmlns:a16="http://schemas.microsoft.com/office/drawing/2014/main" xmlns="" id="{972C344C-433A-44EA-8AFB-7C5AB7594E6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38">
                <a:extLst>
                  <a:ext uri="{FF2B5EF4-FFF2-40B4-BE49-F238E27FC236}">
                    <a16:creationId xmlns:a16="http://schemas.microsoft.com/office/drawing/2014/main" xmlns="" id="{E5DB535D-8F57-4C0A-9F6B-08E2B67BADA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39">
                <a:extLst>
                  <a:ext uri="{FF2B5EF4-FFF2-40B4-BE49-F238E27FC236}">
                    <a16:creationId xmlns:a16="http://schemas.microsoft.com/office/drawing/2014/main" xmlns="" id="{8D93F118-C23E-4785-97C6-3A4DB9019D71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9" name="群組 248">
                <a:extLst>
                  <a:ext uri="{FF2B5EF4-FFF2-40B4-BE49-F238E27FC236}">
                    <a16:creationId xmlns:a16="http://schemas.microsoft.com/office/drawing/2014/main" xmlns="" id="{716A6871-E36B-43CF-A511-F4CCC0156C31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250" name="Oval 2">
                  <a:extLst>
                    <a:ext uri="{FF2B5EF4-FFF2-40B4-BE49-F238E27FC236}">
                      <a16:creationId xmlns:a16="http://schemas.microsoft.com/office/drawing/2014/main" xmlns="" id="{4FD51374-EE16-4D3B-B5ED-04D9B5764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1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45613A7E-A460-416A-B180-78DE4FD36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2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DCFAE945-C2D0-4444-B732-2DA468B24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8691F6E6-1C59-44A1-AFAA-9A543E749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4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97A4F37F-7A17-4C6A-9FB5-5DCD16ED7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255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A0499AD6-BB69-4C8A-BAA1-3F25CBE8A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241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D0116976-D205-4798-BA8B-D806CFF74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352770" y="129147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4450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39"/>
          <p:cNvSpPr>
            <a:spLocks noChangeArrowheads="1"/>
          </p:cNvSpPr>
          <p:nvPr/>
        </p:nvSpPr>
        <p:spPr bwMode="gray">
          <a:xfrm rot="13717499" flipH="1" flipV="1">
            <a:off x="3077455" y="2467976"/>
            <a:ext cx="741600" cy="100800"/>
          </a:xfrm>
          <a:prstGeom prst="rect">
            <a:avLst/>
          </a:prstGeom>
          <a:gradFill rotWithShape="1">
            <a:gsLst>
              <a:gs pos="0">
                <a:srgbClr val="54EEFE">
                  <a:alpha val="99001"/>
                </a:srgbClr>
              </a:gs>
              <a:gs pos="50000">
                <a:srgbClr val="54EEFE">
                  <a:gamma/>
                  <a:tint val="2745"/>
                  <a:invGamma/>
                </a:srgbClr>
              </a:gs>
              <a:gs pos="100000">
                <a:srgbClr val="54EEFE">
                  <a:alpha val="99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58" name="Rectangle 39">
            <a:extLst>
              <a:ext uri="{FF2B5EF4-FFF2-40B4-BE49-F238E27FC236}">
                <a16:creationId xmlns:a16="http://schemas.microsoft.com/office/drawing/2014/main" xmlns="" id="{1D5AB8F4-5594-441F-AAF4-0925F18661E7}"/>
              </a:ext>
            </a:extLst>
          </p:cNvPr>
          <p:cNvSpPr>
            <a:spLocks noChangeArrowheads="1"/>
          </p:cNvSpPr>
          <p:nvPr/>
        </p:nvSpPr>
        <p:spPr bwMode="gray">
          <a:xfrm rot="8117821" flipH="1" flipV="1">
            <a:off x="4460776" y="2468191"/>
            <a:ext cx="741600" cy="100800"/>
          </a:xfrm>
          <a:prstGeom prst="rect">
            <a:avLst/>
          </a:prstGeom>
          <a:gradFill rotWithShape="1">
            <a:gsLst>
              <a:gs pos="0">
                <a:srgbClr val="54EEFE">
                  <a:alpha val="99001"/>
                </a:srgbClr>
              </a:gs>
              <a:gs pos="50000">
                <a:srgbClr val="54EEFE">
                  <a:gamma/>
                  <a:tint val="2745"/>
                  <a:invGamma/>
                </a:srgbClr>
              </a:gs>
              <a:gs pos="100000">
                <a:srgbClr val="54EEFE">
                  <a:alpha val="99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54" name="Rectangle 39">
            <a:extLst>
              <a:ext uri="{FF2B5EF4-FFF2-40B4-BE49-F238E27FC236}">
                <a16:creationId xmlns:a16="http://schemas.microsoft.com/office/drawing/2014/main" xmlns="" id="{6A009471-CD02-4CEF-8099-D1112BDB81F6}"/>
              </a:ext>
            </a:extLst>
          </p:cNvPr>
          <p:cNvSpPr>
            <a:spLocks noChangeArrowheads="1"/>
          </p:cNvSpPr>
          <p:nvPr/>
        </p:nvSpPr>
        <p:spPr bwMode="gray">
          <a:xfrm rot="16200000" flipH="1" flipV="1">
            <a:off x="3819552" y="4253457"/>
            <a:ext cx="741600" cy="100800"/>
          </a:xfrm>
          <a:prstGeom prst="rect">
            <a:avLst/>
          </a:prstGeom>
          <a:gradFill rotWithShape="1">
            <a:gsLst>
              <a:gs pos="0">
                <a:srgbClr val="54EEFE">
                  <a:alpha val="99001"/>
                </a:srgbClr>
              </a:gs>
              <a:gs pos="50000">
                <a:srgbClr val="54EEFE">
                  <a:gamma/>
                  <a:tint val="2745"/>
                  <a:invGamma/>
                </a:srgbClr>
              </a:gs>
              <a:gs pos="100000">
                <a:srgbClr val="54EEFE">
                  <a:alpha val="99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410" name="Rectangle 39"/>
          <p:cNvSpPr>
            <a:spLocks noChangeArrowheads="1"/>
          </p:cNvSpPr>
          <p:nvPr/>
        </p:nvSpPr>
        <p:spPr bwMode="gray">
          <a:xfrm rot="11949647" flipH="1" flipV="1">
            <a:off x="4856033" y="3569328"/>
            <a:ext cx="741600" cy="100800"/>
          </a:xfrm>
          <a:prstGeom prst="rect">
            <a:avLst/>
          </a:prstGeom>
          <a:gradFill rotWithShape="1">
            <a:gsLst>
              <a:gs pos="0">
                <a:srgbClr val="54EEFE">
                  <a:alpha val="99001"/>
                </a:srgbClr>
              </a:gs>
              <a:gs pos="50000">
                <a:srgbClr val="54EEFE">
                  <a:gamma/>
                  <a:tint val="2745"/>
                  <a:invGamma/>
                </a:srgbClr>
              </a:gs>
              <a:gs pos="100000">
                <a:srgbClr val="54EEFE">
                  <a:alpha val="99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411" name="Rectangle 39"/>
          <p:cNvSpPr>
            <a:spLocks noChangeArrowheads="1"/>
          </p:cNvSpPr>
          <p:nvPr/>
        </p:nvSpPr>
        <p:spPr bwMode="gray">
          <a:xfrm rot="9203155" flipH="1" flipV="1">
            <a:off x="2838998" y="3589771"/>
            <a:ext cx="741600" cy="100800"/>
          </a:xfrm>
          <a:prstGeom prst="rect">
            <a:avLst/>
          </a:prstGeom>
          <a:gradFill rotWithShape="1">
            <a:gsLst>
              <a:gs pos="0">
                <a:srgbClr val="54EEFE">
                  <a:alpha val="99001"/>
                </a:srgbClr>
              </a:gs>
              <a:gs pos="50000">
                <a:srgbClr val="54EEFE">
                  <a:gamma/>
                  <a:tint val="2745"/>
                  <a:invGamma/>
                </a:srgbClr>
              </a:gs>
              <a:gs pos="100000">
                <a:srgbClr val="54EEFE">
                  <a:alpha val="99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新細明體" charset="-120"/>
            </a:endParaRPr>
          </a:p>
        </p:txBody>
      </p:sp>
      <p:grpSp>
        <p:nvGrpSpPr>
          <p:cNvPr id="115" name="Group 11"/>
          <p:cNvGrpSpPr>
            <a:grpSpLocks/>
          </p:cNvGrpSpPr>
          <p:nvPr/>
        </p:nvGrpSpPr>
        <p:grpSpPr bwMode="auto">
          <a:xfrm>
            <a:off x="5310336" y="2924944"/>
            <a:ext cx="2286000" cy="2160000"/>
            <a:chOff x="1388" y="810"/>
            <a:chExt cx="1451" cy="1407"/>
          </a:xfrm>
        </p:grpSpPr>
        <p:grpSp>
          <p:nvGrpSpPr>
            <p:cNvPr id="138" name="Group 12"/>
            <p:cNvGrpSpPr>
              <a:grpSpLocks/>
            </p:cNvGrpSpPr>
            <p:nvPr/>
          </p:nvGrpSpPr>
          <p:grpSpPr bwMode="auto">
            <a:xfrm>
              <a:off x="1388" y="810"/>
              <a:ext cx="1451" cy="1407"/>
              <a:chOff x="4699" y="719"/>
              <a:chExt cx="1451" cy="1407"/>
            </a:xfrm>
          </p:grpSpPr>
          <p:sp>
            <p:nvSpPr>
              <p:cNvPr id="140" name="Oval 13"/>
              <p:cNvSpPr>
                <a:spLocks noChangeArrowheads="1"/>
              </p:cNvSpPr>
              <p:nvPr/>
            </p:nvSpPr>
            <p:spPr bwMode="gray">
              <a:xfrm>
                <a:off x="4699" y="1728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1" name="Group 14"/>
              <p:cNvGrpSpPr>
                <a:grpSpLocks/>
              </p:cNvGrpSpPr>
              <p:nvPr/>
            </p:nvGrpSpPr>
            <p:grpSpPr bwMode="auto">
              <a:xfrm>
                <a:off x="4790" y="719"/>
                <a:ext cx="1260" cy="1224"/>
                <a:chOff x="3656" y="946"/>
                <a:chExt cx="1260" cy="1224"/>
              </a:xfrm>
            </p:grpSpPr>
            <p:sp>
              <p:nvSpPr>
                <p:cNvPr id="142" name="Oval 15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656" y="946"/>
                  <a:ext cx="1260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A8A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Oval 1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671" y="946"/>
                  <a:ext cx="1229" cy="11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9FFFF"/>
                    </a:gs>
                    <a:gs pos="100000">
                      <a:srgbClr val="CCFFF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1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692" y="958"/>
                  <a:ext cx="1168" cy="1114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Oval 1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747" y="991"/>
                  <a:ext cx="1037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9" name="Rectangle 1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72" y="1197"/>
              <a:ext cx="105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Mobile Phone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Material Div.</a:t>
              </a:r>
            </a:p>
          </p:txBody>
        </p:sp>
      </p:grpSp>
      <p:grpSp>
        <p:nvGrpSpPr>
          <p:cNvPr id="116" name="Group 20"/>
          <p:cNvGrpSpPr>
            <a:grpSpLocks/>
          </p:cNvGrpSpPr>
          <p:nvPr/>
        </p:nvGrpSpPr>
        <p:grpSpPr bwMode="auto">
          <a:xfrm>
            <a:off x="4298895" y="431643"/>
            <a:ext cx="2286000" cy="2160000"/>
            <a:chOff x="1264" y="196"/>
            <a:chExt cx="1451" cy="1407"/>
          </a:xfrm>
        </p:grpSpPr>
        <p:grpSp>
          <p:nvGrpSpPr>
            <p:cNvPr id="130" name="Group 21"/>
            <p:cNvGrpSpPr>
              <a:grpSpLocks/>
            </p:cNvGrpSpPr>
            <p:nvPr/>
          </p:nvGrpSpPr>
          <p:grpSpPr bwMode="auto">
            <a:xfrm>
              <a:off x="1264" y="196"/>
              <a:ext cx="1451" cy="1407"/>
              <a:chOff x="3305" y="2645"/>
              <a:chExt cx="1451" cy="1407"/>
            </a:xfrm>
          </p:grpSpPr>
          <p:sp>
            <p:nvSpPr>
              <p:cNvPr id="132" name="Oval 22"/>
              <p:cNvSpPr>
                <a:spLocks noChangeArrowheads="1"/>
              </p:cNvSpPr>
              <p:nvPr/>
            </p:nvSpPr>
            <p:spPr bwMode="gray">
              <a:xfrm>
                <a:off x="3305" y="3654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" name="Group 23"/>
              <p:cNvGrpSpPr>
                <a:grpSpLocks/>
              </p:cNvGrpSpPr>
              <p:nvPr/>
            </p:nvGrpSpPr>
            <p:grpSpPr bwMode="auto">
              <a:xfrm>
                <a:off x="3396" y="2645"/>
                <a:ext cx="1260" cy="1224"/>
                <a:chOff x="2262" y="2872"/>
                <a:chExt cx="1260" cy="1224"/>
              </a:xfrm>
            </p:grpSpPr>
            <p:sp>
              <p:nvSpPr>
                <p:cNvPr id="134" name="Oval 24"/>
                <p:cNvSpPr>
                  <a:spLocks noChangeArrowheads="1"/>
                </p:cNvSpPr>
                <p:nvPr/>
              </p:nvSpPr>
              <p:spPr bwMode="gray">
                <a:xfrm>
                  <a:off x="2262" y="2872"/>
                  <a:ext cx="1260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A8A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Oval 25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77" y="2872"/>
                  <a:ext cx="1229" cy="11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9FFFF"/>
                    </a:gs>
                    <a:gs pos="100000">
                      <a:srgbClr val="CCFFF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Oval 2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298" y="2884"/>
                  <a:ext cx="1168" cy="1114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Oval 2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53" y="2917"/>
                  <a:ext cx="1037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1" name="Rectangle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437" y="408"/>
              <a:ext cx="1129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Solar &amp;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Semiconductor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Material Div.</a:t>
              </a:r>
              <a:r>
                <a:rPr lang="en-US" altLang="zh-TW" sz="2000" b="1" dirty="0">
                  <a:solidFill>
                    <a:srgbClr val="000000"/>
                  </a:solidFill>
                  <a:ea typeface="標楷體" pitchFamily="65" charset="-120"/>
                </a:rPr>
                <a:t> </a:t>
              </a:r>
            </a:p>
          </p:txBody>
        </p:sp>
      </p:grpSp>
      <p:grpSp>
        <p:nvGrpSpPr>
          <p:cNvPr id="121" name="Group 29"/>
          <p:cNvGrpSpPr>
            <a:grpSpLocks/>
          </p:cNvGrpSpPr>
          <p:nvPr/>
        </p:nvGrpSpPr>
        <p:grpSpPr bwMode="auto">
          <a:xfrm>
            <a:off x="3340978" y="2593178"/>
            <a:ext cx="1728000" cy="1692000"/>
            <a:chOff x="2336" y="1979"/>
            <a:chExt cx="1134" cy="1044"/>
          </a:xfrm>
        </p:grpSpPr>
        <p:grpSp>
          <p:nvGrpSpPr>
            <p:cNvPr id="122" name="Group 30"/>
            <p:cNvGrpSpPr>
              <a:grpSpLocks/>
            </p:cNvGrpSpPr>
            <p:nvPr/>
          </p:nvGrpSpPr>
          <p:grpSpPr bwMode="auto">
            <a:xfrm>
              <a:off x="2336" y="1979"/>
              <a:ext cx="1134" cy="1044"/>
              <a:chOff x="4195" y="2704"/>
              <a:chExt cx="1451" cy="1407"/>
            </a:xfrm>
          </p:grpSpPr>
          <p:sp>
            <p:nvSpPr>
              <p:cNvPr id="124" name="Oval 31"/>
              <p:cNvSpPr>
                <a:spLocks noChangeArrowheads="1"/>
              </p:cNvSpPr>
              <p:nvPr/>
            </p:nvSpPr>
            <p:spPr bwMode="gray">
              <a:xfrm>
                <a:off x="4195" y="3713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5" name="Group 32"/>
              <p:cNvGrpSpPr>
                <a:grpSpLocks/>
              </p:cNvGrpSpPr>
              <p:nvPr/>
            </p:nvGrpSpPr>
            <p:grpSpPr bwMode="auto">
              <a:xfrm>
                <a:off x="4286" y="2704"/>
                <a:ext cx="1260" cy="1224"/>
                <a:chOff x="3152" y="2931"/>
                <a:chExt cx="1260" cy="1224"/>
              </a:xfrm>
            </p:grpSpPr>
            <p:sp>
              <p:nvSpPr>
                <p:cNvPr id="126" name="Oval 33"/>
                <p:cNvSpPr>
                  <a:spLocks noChangeArrowheads="1"/>
                </p:cNvSpPr>
                <p:nvPr/>
              </p:nvSpPr>
              <p:spPr bwMode="gray">
                <a:xfrm>
                  <a:off x="3152" y="2931"/>
                  <a:ext cx="1260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A8A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Oval 34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67" y="2931"/>
                  <a:ext cx="1229" cy="11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9FFFF"/>
                    </a:gs>
                    <a:gs pos="100000">
                      <a:srgbClr val="CCFFF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Oval 35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88" y="2943"/>
                  <a:ext cx="1168" cy="1114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Oval 36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243" y="2976"/>
                  <a:ext cx="1037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3" name="Rectangle 3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6" y="2272"/>
              <a:ext cx="9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Energy Material Group</a:t>
              </a:r>
            </a:p>
          </p:txBody>
        </p:sp>
      </p:grpSp>
      <p:sp>
        <p:nvSpPr>
          <p:cNvPr id="155" name="Rectangle 126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FFFF"/>
                </a:solidFill>
              </a:rPr>
              <a:t>Gredmann</a:t>
            </a:r>
          </a:p>
        </p:txBody>
      </p:sp>
      <p:sp>
        <p:nvSpPr>
          <p:cNvPr id="156" name="Rectangle 127"/>
          <p:cNvSpPr>
            <a:spLocks noChangeArrowheads="1"/>
          </p:cNvSpPr>
          <p:nvPr/>
        </p:nvSpPr>
        <p:spPr bwMode="auto">
          <a:xfrm>
            <a:off x="107950" y="11588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Gredmann</a:t>
            </a:r>
            <a:endParaRPr lang="en-US" altLang="zh-TW" b="1" dirty="0">
              <a:solidFill>
                <a:srgbClr val="0957D5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157" name="Rectangle 128"/>
          <p:cNvSpPr>
            <a:spLocks noChangeArrowheads="1"/>
          </p:cNvSpPr>
          <p:nvPr/>
        </p:nvSpPr>
        <p:spPr bwMode="auto">
          <a:xfrm>
            <a:off x="101600" y="128588"/>
            <a:ext cx="1368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FFFF"/>
                </a:solidFill>
              </a:rPr>
              <a:t>Gredmann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99592" y="2925184"/>
            <a:ext cx="2286000" cy="2160000"/>
            <a:chOff x="696913" y="4081463"/>
            <a:chExt cx="2303462" cy="2233612"/>
          </a:xfrm>
        </p:grpSpPr>
        <p:sp>
          <p:nvSpPr>
            <p:cNvPr id="202" name="Oval 4"/>
            <p:cNvSpPr>
              <a:spLocks noChangeArrowheads="1"/>
            </p:cNvSpPr>
            <p:nvPr/>
          </p:nvSpPr>
          <p:spPr bwMode="gray">
            <a:xfrm>
              <a:off x="696913" y="5683250"/>
              <a:ext cx="2303462" cy="6318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3" name="Oval 6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841375" y="4083050"/>
              <a:ext cx="2000250" cy="1943100"/>
            </a:xfrm>
            <a:prstGeom prst="ellipse">
              <a:avLst/>
            </a:prstGeom>
            <a:gradFill rotWithShape="1">
              <a:gsLst>
                <a:gs pos="0">
                  <a:srgbClr val="008A8A"/>
                </a:gs>
                <a:gs pos="100000">
                  <a:srgbClr val="00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4" name="Oval 7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865188" y="4081463"/>
              <a:ext cx="1951037" cy="1893887"/>
            </a:xfrm>
            <a:prstGeom prst="ellipse">
              <a:avLst/>
            </a:prstGeom>
            <a:gradFill rotWithShape="1">
              <a:gsLst>
                <a:gs pos="0">
                  <a:srgbClr val="F9FFFF"/>
                </a:gs>
                <a:gs pos="100000">
                  <a:srgbClr val="CCFFFF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" name="Oval 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898525" y="4102100"/>
              <a:ext cx="1854200" cy="176847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Oval 9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985838" y="4154488"/>
              <a:ext cx="1646237" cy="1435100"/>
            </a:xfrm>
            <a:prstGeom prst="ellipse">
              <a:avLst/>
            </a:prstGeom>
            <a:gradFill rotWithShape="1">
              <a:gsLst>
                <a:gs pos="0">
                  <a:srgbClr val="DFFFFF"/>
                </a:gs>
                <a:gs pos="100000">
                  <a:srgbClr val="00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028273" y="4525507"/>
              <a:ext cx="1594702" cy="73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Mechanical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Material Div.</a:t>
              </a:r>
              <a:endParaRPr lang="en-US" altLang="zh-TW" sz="2000" b="1" dirty="0">
                <a:solidFill>
                  <a:srgbClr val="0000FF"/>
                </a:solidFill>
                <a:ea typeface="標楷體" pitchFamily="65" charset="-120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2447112" y="4509360"/>
            <a:ext cx="2772960" cy="2160000"/>
            <a:chOff x="47483" y="4081463"/>
            <a:chExt cx="2794142" cy="2220602"/>
          </a:xfrm>
        </p:grpSpPr>
        <p:sp>
          <p:nvSpPr>
            <p:cNvPr id="101" name="Oval 4"/>
            <p:cNvSpPr>
              <a:spLocks noChangeArrowheads="1"/>
            </p:cNvSpPr>
            <p:nvPr/>
          </p:nvSpPr>
          <p:spPr bwMode="gray">
            <a:xfrm>
              <a:off x="47483" y="5670240"/>
              <a:ext cx="2303462" cy="6318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1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Oval 6"/>
            <p:cNvSpPr>
              <a:spLocks noChangeArrowheads="1"/>
            </p:cNvSpPr>
            <p:nvPr/>
          </p:nvSpPr>
          <p:spPr bwMode="gray">
            <a:xfrm>
              <a:off x="841375" y="4083050"/>
              <a:ext cx="2000250" cy="1943100"/>
            </a:xfrm>
            <a:prstGeom prst="ellipse">
              <a:avLst/>
            </a:prstGeom>
            <a:gradFill rotWithShape="1">
              <a:gsLst>
                <a:gs pos="0">
                  <a:srgbClr val="008A8A"/>
                </a:gs>
                <a:gs pos="100000">
                  <a:srgbClr val="00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Oval 7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865188" y="4081463"/>
              <a:ext cx="1951037" cy="1893887"/>
            </a:xfrm>
            <a:prstGeom prst="ellipse">
              <a:avLst/>
            </a:prstGeom>
            <a:gradFill rotWithShape="1">
              <a:gsLst>
                <a:gs pos="0">
                  <a:srgbClr val="F9FFFF"/>
                </a:gs>
                <a:gs pos="100000">
                  <a:srgbClr val="CCFFFF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Oval 8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898525" y="4102100"/>
              <a:ext cx="1854200" cy="1768475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Oval 9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985838" y="4154488"/>
              <a:ext cx="1646237" cy="1435100"/>
            </a:xfrm>
            <a:prstGeom prst="ellipse">
              <a:avLst/>
            </a:prstGeom>
            <a:gradFill rotWithShape="1">
              <a:gsLst>
                <a:gs pos="0">
                  <a:srgbClr val="DFFFFF"/>
                </a:gs>
                <a:gs pos="100000">
                  <a:srgbClr val="00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036968" y="4479832"/>
              <a:ext cx="16531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Substrate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Material Div.</a:t>
              </a:r>
              <a:r>
                <a:rPr lang="en-US" altLang="zh-TW" sz="2000" b="1" dirty="0">
                  <a:solidFill>
                    <a:srgbClr val="0000FF"/>
                  </a:solidFill>
                  <a:ea typeface="標楷體" pitchFamily="65" charset="-120"/>
                </a:rPr>
                <a:t> </a:t>
              </a:r>
            </a:p>
          </p:txBody>
        </p:sp>
      </p:grpSp>
      <p:grpSp>
        <p:nvGrpSpPr>
          <p:cNvPr id="218" name="Group 2"/>
          <p:cNvGrpSpPr>
            <a:grpSpLocks/>
          </p:cNvGrpSpPr>
          <p:nvPr/>
        </p:nvGrpSpPr>
        <p:grpSpPr bwMode="auto">
          <a:xfrm>
            <a:off x="1825061" y="435104"/>
            <a:ext cx="2286000" cy="2160000"/>
            <a:chOff x="3879" y="2035"/>
            <a:chExt cx="1451" cy="1407"/>
          </a:xfrm>
        </p:grpSpPr>
        <p:grpSp>
          <p:nvGrpSpPr>
            <p:cNvPr id="219" name="Group 3"/>
            <p:cNvGrpSpPr>
              <a:grpSpLocks/>
            </p:cNvGrpSpPr>
            <p:nvPr/>
          </p:nvGrpSpPr>
          <p:grpSpPr bwMode="auto">
            <a:xfrm>
              <a:off x="3879" y="2035"/>
              <a:ext cx="1451" cy="1407"/>
              <a:chOff x="4514" y="2035"/>
              <a:chExt cx="1451" cy="1407"/>
            </a:xfrm>
          </p:grpSpPr>
          <p:sp>
            <p:nvSpPr>
              <p:cNvPr id="221" name="Oval 4"/>
              <p:cNvSpPr>
                <a:spLocks noChangeArrowheads="1"/>
              </p:cNvSpPr>
              <p:nvPr/>
            </p:nvSpPr>
            <p:spPr bwMode="gray">
              <a:xfrm>
                <a:off x="4514" y="3044"/>
                <a:ext cx="1451" cy="398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kumimoji="0" lang="zh-TW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2" name="Group 5"/>
              <p:cNvGrpSpPr>
                <a:grpSpLocks/>
              </p:cNvGrpSpPr>
              <p:nvPr/>
            </p:nvGrpSpPr>
            <p:grpSpPr bwMode="auto">
              <a:xfrm>
                <a:off x="4605" y="2035"/>
                <a:ext cx="1260" cy="1225"/>
                <a:chOff x="3471" y="2262"/>
                <a:chExt cx="1260" cy="1225"/>
              </a:xfrm>
            </p:grpSpPr>
            <p:sp>
              <p:nvSpPr>
                <p:cNvPr id="223" name="Oval 6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471" y="2263"/>
                  <a:ext cx="1260" cy="12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A8A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Oval 7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486" y="2262"/>
                  <a:ext cx="1229" cy="11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9FFFF"/>
                    </a:gs>
                    <a:gs pos="100000">
                      <a:srgbClr val="CCFFFF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Oval 8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507" y="2275"/>
                  <a:ext cx="1168" cy="1114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Oval 9">
                  <a:hlinkClick r:id="" action="ppaction://noaction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562" y="2308"/>
                  <a:ext cx="1037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0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81" y="2301"/>
              <a:ext cx="100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Battery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2000" b="1" i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Material Div.</a:t>
              </a:r>
              <a:endParaRPr lang="en-US" altLang="zh-TW" sz="2000" b="1" dirty="0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grpSp>
        <p:nvGrpSpPr>
          <p:cNvPr id="216" name="群組 215">
            <a:extLst>
              <a:ext uri="{FF2B5EF4-FFF2-40B4-BE49-F238E27FC236}">
                <a16:creationId xmlns:a16="http://schemas.microsoft.com/office/drawing/2014/main" xmlns="" id="{A9C3DAE0-FBFE-44D2-8B22-4D0F970935BE}"/>
              </a:ext>
            </a:extLst>
          </p:cNvPr>
          <p:cNvGrpSpPr/>
          <p:nvPr/>
        </p:nvGrpSpPr>
        <p:grpSpPr>
          <a:xfrm>
            <a:off x="7205021" y="5368636"/>
            <a:ext cx="1978186" cy="1552159"/>
            <a:chOff x="764066" y="927262"/>
            <a:chExt cx="1978186" cy="1552159"/>
          </a:xfrm>
        </p:grpSpPr>
        <p:grpSp>
          <p:nvGrpSpPr>
            <p:cNvPr id="217" name="群組 216">
              <a:extLst>
                <a:ext uri="{FF2B5EF4-FFF2-40B4-BE49-F238E27FC236}">
                  <a16:creationId xmlns:a16="http://schemas.microsoft.com/office/drawing/2014/main" xmlns="" id="{1F3FB294-F3D4-4248-895A-C271E4FAB89F}"/>
                </a:ext>
              </a:extLst>
            </p:cNvPr>
            <p:cNvGrpSpPr/>
            <p:nvPr/>
          </p:nvGrpSpPr>
          <p:grpSpPr>
            <a:xfrm>
              <a:off x="764066" y="927262"/>
              <a:ext cx="1978186" cy="1552159"/>
              <a:chOff x="694421" y="920121"/>
              <a:chExt cx="7473198" cy="5863751"/>
            </a:xfrm>
          </p:grpSpPr>
          <p:grpSp>
            <p:nvGrpSpPr>
              <p:cNvPr id="278" name="Group 58">
                <a:extLst>
                  <a:ext uri="{FF2B5EF4-FFF2-40B4-BE49-F238E27FC236}">
                    <a16:creationId xmlns:a16="http://schemas.microsoft.com/office/drawing/2014/main" xmlns="" id="{02AD2C85-7BAE-4C57-A98C-149E1841B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802708" y="920121"/>
                <a:ext cx="2513013" cy="2284412"/>
                <a:chOff x="1942" y="574"/>
                <a:chExt cx="1583" cy="1439"/>
              </a:xfrm>
            </p:grpSpPr>
            <p:sp>
              <p:nvSpPr>
                <p:cNvPr id="316" name="Oval 2">
                  <a:extLst>
                    <a:ext uri="{FF2B5EF4-FFF2-40B4-BE49-F238E27FC236}">
                      <a16:creationId xmlns:a16="http://schemas.microsoft.com/office/drawing/2014/main" xmlns="" id="{AEF66757-188C-43D4-BDD3-8F261CBE6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616"/>
                  <a:ext cx="1439" cy="3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17" name="Group 3">
                  <a:extLst>
                    <a:ext uri="{FF2B5EF4-FFF2-40B4-BE49-F238E27FC236}">
                      <a16:creationId xmlns:a16="http://schemas.microsoft.com/office/drawing/2014/main" xmlns="" id="{480B803E-0A71-4030-B060-18F808B3B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2" y="574"/>
                  <a:ext cx="1583" cy="1222"/>
                  <a:chOff x="1243" y="801"/>
                  <a:chExt cx="1583" cy="1222"/>
                </a:xfrm>
              </p:grpSpPr>
              <p:grpSp>
                <p:nvGrpSpPr>
                  <p:cNvPr id="318" name="Group 4">
                    <a:extLst>
                      <a:ext uri="{FF2B5EF4-FFF2-40B4-BE49-F238E27FC236}">
                        <a16:creationId xmlns:a16="http://schemas.microsoft.com/office/drawing/2014/main" xmlns="" id="{887417F2-A915-4CF6-8638-A82324BC4E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" y="801"/>
                    <a:ext cx="1224" cy="1222"/>
                    <a:chOff x="572" y="1663"/>
                    <a:chExt cx="903" cy="911"/>
                  </a:xfrm>
                </p:grpSpPr>
                <p:sp>
                  <p:nvSpPr>
                    <p:cNvPr id="320" name="Oval 5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EA4DCDA-7C8B-4DED-BC88-A16A07FE30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2" y="1663"/>
                      <a:ext cx="903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2D5639"/>
                        </a:gs>
                        <a:gs pos="100000">
                          <a:srgbClr val="61B97C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1" name="Oval 6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52C9ED4D-23E4-45A9-880E-4E272F5E8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83" y="1664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1B97C">
                            <a:alpha val="0"/>
                          </a:srgbClr>
                        </a:gs>
                        <a:gs pos="100000">
                          <a:srgbClr val="C8E7D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2" name="Oval 7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1F20F858-48DF-4DBA-AB10-C1D881E461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95" y="1676"/>
                      <a:ext cx="837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9362"/>
                        </a:gs>
                        <a:gs pos="100000">
                          <a:srgbClr val="61B97C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3" name="Oval 8">
                      <a:hlinkClick r:id="rId3" action="ppaction://hlinksldjump"/>
                      <a:extLst>
                        <a:ext uri="{FF2B5EF4-FFF2-40B4-BE49-F238E27FC236}">
                          <a16:creationId xmlns:a16="http://schemas.microsoft.com/office/drawing/2014/main" xmlns="" id="{2BA56767-4790-45EB-9142-3D056A770E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2" y="1698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1B97C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319" name="Rectangle 9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F77D0D19-9FD6-4AF2-9FEC-68E61438C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1099"/>
                    <a:ext cx="1583" cy="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Technology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TW" sz="700" b="1" i="1" dirty="0">
                        <a:solidFill>
                          <a:srgbClr val="0000FF"/>
                        </a:solidFill>
                        <a:latin typeface="Times New Roman" pitchFamily="18" charset="0"/>
                        <a:ea typeface="標楷體" pitchFamily="65" charset="-120"/>
                      </a:rPr>
                      <a:t>Material Group</a:t>
                    </a:r>
                  </a:p>
                </p:txBody>
              </p:sp>
            </p:grpSp>
          </p:grpSp>
          <p:grpSp>
            <p:nvGrpSpPr>
              <p:cNvPr id="279" name="Group 42">
                <a:extLst>
                  <a:ext uri="{FF2B5EF4-FFF2-40B4-BE49-F238E27FC236}">
                    <a16:creationId xmlns:a16="http://schemas.microsoft.com/office/drawing/2014/main" xmlns="" id="{1CAFF609-ABFA-427F-8D85-B340B7F05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5627619" y="1309089"/>
                <a:ext cx="2540000" cy="2303462"/>
                <a:chOff x="2757" y="403"/>
                <a:chExt cx="1600" cy="1451"/>
              </a:xfrm>
            </p:grpSpPr>
            <p:grpSp>
              <p:nvGrpSpPr>
                <p:cNvPr id="308" name="Group 41">
                  <a:extLst>
                    <a:ext uri="{FF2B5EF4-FFF2-40B4-BE49-F238E27FC236}">
                      <a16:creationId xmlns:a16="http://schemas.microsoft.com/office/drawing/2014/main" xmlns="" id="{979AE8D8-B17A-4F93-84E4-BE9099124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57" y="403"/>
                  <a:ext cx="1451" cy="1451"/>
                  <a:chOff x="2848" y="448"/>
                  <a:chExt cx="1451" cy="1451"/>
                </a:xfrm>
              </p:grpSpPr>
              <p:sp>
                <p:nvSpPr>
                  <p:cNvPr id="310" name="Oval 10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7CB89B2-7DDF-43FA-A417-61025F9062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848" y="1501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1" name="Oval 1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3C1B294F-EDD3-4EBB-8D5D-1CC4B8A1D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029" y="448"/>
                    <a:ext cx="1260" cy="122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43633"/>
                      </a:gs>
                      <a:gs pos="100000">
                        <a:srgbClr val="B5746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12" name="Group 13">
                    <a:extLst>
                      <a:ext uri="{FF2B5EF4-FFF2-40B4-BE49-F238E27FC236}">
                        <a16:creationId xmlns:a16="http://schemas.microsoft.com/office/drawing/2014/main" xmlns="" id="{7A18B7E2-9975-4423-BD06-74D5FA57F7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46" y="454"/>
                    <a:ext cx="1229" cy="1193"/>
                    <a:chOff x="3046" y="454"/>
                    <a:chExt cx="1229" cy="1193"/>
                  </a:xfrm>
                </p:grpSpPr>
                <p:sp>
                  <p:nvSpPr>
                    <p:cNvPr id="313" name="Oval 14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341C0D19-C8D3-48DC-9CEF-D8321DE46A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46" y="454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B5746F">
                            <a:alpha val="0"/>
                          </a:srgbClr>
                        </a:gs>
                        <a:gs pos="100000">
                          <a:srgbClr val="E5CEC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14" name="Oval 15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1D7494CA-97BF-4C50-B4F8-415B9E49A9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076" y="468"/>
                      <a:ext cx="1168" cy="111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F5C58"/>
                        </a:gs>
                        <a:gs pos="100000">
                          <a:srgbClr val="B5746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15" name="Oval 16">
                      <a:hlinkClick r:id="rId5" action="ppaction://hlinksldjump"/>
                      <a:extLst>
                        <a:ext uri="{FF2B5EF4-FFF2-40B4-BE49-F238E27FC236}">
                          <a16:creationId xmlns:a16="http://schemas.microsoft.com/office/drawing/2014/main" xmlns="" id="{E5842C93-9E2D-4E73-8E38-F65032D28E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141" y="498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B5746F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9" name="Rectangle 1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id="{591F5CB8-2963-4D5A-BAE4-5781417DF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684"/>
                  <a:ext cx="1515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Metallic Chemical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Group</a:t>
                  </a:r>
                </a:p>
              </p:txBody>
            </p:sp>
          </p:grpSp>
          <p:grpSp>
            <p:nvGrpSpPr>
              <p:cNvPr id="280" name="Group 18">
                <a:extLst>
                  <a:ext uri="{FF2B5EF4-FFF2-40B4-BE49-F238E27FC236}">
                    <a16:creationId xmlns:a16="http://schemas.microsoft.com/office/drawing/2014/main" xmlns="" id="{32EC13B2-3295-4416-B206-E314F5FEA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694421" y="2691628"/>
                <a:ext cx="2184401" cy="2230437"/>
                <a:chOff x="1279" y="1782"/>
                <a:chExt cx="1376" cy="1405"/>
              </a:xfrm>
            </p:grpSpPr>
            <p:grpSp>
              <p:nvGrpSpPr>
                <p:cNvPr id="300" name="Group 19">
                  <a:extLst>
                    <a:ext uri="{FF2B5EF4-FFF2-40B4-BE49-F238E27FC236}">
                      <a16:creationId xmlns:a16="http://schemas.microsoft.com/office/drawing/2014/main" xmlns="" id="{E370712C-4A41-4F20-BC7A-E4EABB83A5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1782"/>
                  <a:ext cx="1316" cy="1405"/>
                  <a:chOff x="1656" y="1237"/>
                  <a:chExt cx="1316" cy="1405"/>
                </a:xfrm>
              </p:grpSpPr>
              <p:sp>
                <p:nvSpPr>
                  <p:cNvPr id="302" name="Oval 20">
                    <a:extLst>
                      <a:ext uri="{FF2B5EF4-FFF2-40B4-BE49-F238E27FC236}">
                        <a16:creationId xmlns:a16="http://schemas.microsoft.com/office/drawing/2014/main" xmlns="" id="{0CADA8DB-9A8C-4FDC-AABD-1D7A0B0EE0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56" y="2243"/>
                    <a:ext cx="1316" cy="39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03" name="Group 21">
                    <a:extLst>
                      <a:ext uri="{FF2B5EF4-FFF2-40B4-BE49-F238E27FC236}">
                        <a16:creationId xmlns:a16="http://schemas.microsoft.com/office/drawing/2014/main" xmlns="" id="{4FB14767-6FD6-4386-8C01-E700078340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6" y="1237"/>
                    <a:ext cx="1239" cy="1230"/>
                    <a:chOff x="507" y="1212"/>
                    <a:chExt cx="902" cy="911"/>
                  </a:xfrm>
                </p:grpSpPr>
                <p:sp>
                  <p:nvSpPr>
                    <p:cNvPr id="304" name="Oval 22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67B563F0-855F-4866-A48B-2590E1848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07" y="1212"/>
                      <a:ext cx="902" cy="91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E5124"/>
                        </a:gs>
                        <a:gs pos="100000">
                          <a:srgbClr val="87AF4D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5" name="Oval 23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D78B00E0-EC9E-4D67-AF7B-6593A3D738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18" y="1216"/>
                      <a:ext cx="880" cy="8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7AF4D">
                            <a:alpha val="0"/>
                          </a:srgbClr>
                        </a:gs>
                        <a:gs pos="100000">
                          <a:srgbClr val="D5E3C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6" name="Oval 24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90C1A904-8B50-4529-AB26-8F1FC9729F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29" y="1227"/>
                      <a:ext cx="836" cy="82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B8B3D"/>
                        </a:gs>
                        <a:gs pos="100000">
                          <a:srgbClr val="87AF4D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7" name="Oval 25">
                      <a:hlinkClick r:id="rId4" action="ppaction://hlinksldjump"/>
                      <a:extLst>
                        <a:ext uri="{FF2B5EF4-FFF2-40B4-BE49-F238E27FC236}">
                          <a16:creationId xmlns:a16="http://schemas.microsoft.com/office/drawing/2014/main" xmlns="" id="{EB73E39A-D0B4-490A-86F8-11F40F0C40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577" y="1249"/>
                      <a:ext cx="743" cy="67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87AF4D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1" name="Rectangle 2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C6C7435D-EB7A-4892-A97A-81993AA79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9" y="2057"/>
                  <a:ext cx="1303" cy="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Advance Material Group</a:t>
                  </a:r>
                </a:p>
              </p:txBody>
            </p:sp>
          </p:grpSp>
          <p:grpSp>
            <p:nvGrpSpPr>
              <p:cNvPr id="281" name="Group 43">
                <a:extLst>
                  <a:ext uri="{FF2B5EF4-FFF2-40B4-BE49-F238E27FC236}">
                    <a16:creationId xmlns:a16="http://schemas.microsoft.com/office/drawing/2014/main" xmlns="" id="{0B3EE005-A20A-406E-836B-249EDAD44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085118">
                <a:off x="2139049" y="4550260"/>
                <a:ext cx="3025775" cy="2233612"/>
                <a:chOff x="1870" y="2238"/>
                <a:chExt cx="1906" cy="1407"/>
              </a:xfrm>
            </p:grpSpPr>
            <p:grpSp>
              <p:nvGrpSpPr>
                <p:cNvPr id="292" name="Group 27">
                  <a:extLst>
                    <a:ext uri="{FF2B5EF4-FFF2-40B4-BE49-F238E27FC236}">
                      <a16:creationId xmlns:a16="http://schemas.microsoft.com/office/drawing/2014/main" xmlns="" id="{01F8ED2D-1CFF-4B62-9C48-D944DC26B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34" y="2238"/>
                  <a:ext cx="1451" cy="1407"/>
                  <a:chOff x="2253" y="2300"/>
                  <a:chExt cx="1451" cy="1407"/>
                </a:xfrm>
              </p:grpSpPr>
              <p:sp>
                <p:nvSpPr>
                  <p:cNvPr id="294" name="Oval 28">
                    <a:extLst>
                      <a:ext uri="{FF2B5EF4-FFF2-40B4-BE49-F238E27FC236}">
                        <a16:creationId xmlns:a16="http://schemas.microsoft.com/office/drawing/2014/main" xmlns="" id="{E610AFEC-B19A-4253-A250-3D695B2902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253" y="3309"/>
                    <a:ext cx="1451" cy="39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51999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 algn="l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kumimoji="0" lang="zh-TW" altLang="en-US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95" name="Group 29">
                    <a:extLst>
                      <a:ext uri="{FF2B5EF4-FFF2-40B4-BE49-F238E27FC236}">
                        <a16:creationId xmlns:a16="http://schemas.microsoft.com/office/drawing/2014/main" xmlns="" id="{CC8B7966-DA64-4F8A-9947-E2926C1419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4" y="2300"/>
                    <a:ext cx="1260" cy="1224"/>
                    <a:chOff x="2225" y="2782"/>
                    <a:chExt cx="1260" cy="1224"/>
                  </a:xfrm>
                </p:grpSpPr>
                <p:sp>
                  <p:nvSpPr>
                    <p:cNvPr id="296" name="Oval 30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B4C91CB7-FD59-4C3D-AC19-CB5C2743E3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25" y="2782"/>
                      <a:ext cx="1260" cy="12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8A8A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7" name="Oval 31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71B89E54-482F-4AE7-8A76-52D2FCE6C4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40" y="2782"/>
                      <a:ext cx="1229" cy="119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9FFFF"/>
                        </a:gs>
                        <a:gs pos="100000">
                          <a:srgbClr val="CCFFFF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8" name="Oval 32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942ACC5F-B129-441E-A0A8-0491098569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261" y="2794"/>
                      <a:ext cx="1168" cy="1114"/>
                    </a:xfrm>
                    <a:prstGeom prst="ellipse">
                      <a:avLst/>
                    </a:prstGeom>
                    <a:solidFill>
                      <a:srgbClr val="00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9" name="Oval 33">
                      <a:hlinkClick r:id="rId6" action="ppaction://hlinksldjump"/>
                      <a:extLst>
                        <a:ext uri="{FF2B5EF4-FFF2-40B4-BE49-F238E27FC236}">
                          <a16:creationId xmlns:a16="http://schemas.microsoft.com/office/drawing/2014/main" xmlns="" id="{B927BF6A-1BAC-419E-80D8-36665F4C15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316" y="2827"/>
                      <a:ext cx="1037" cy="90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FFFFF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zh-TW" alt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93" name="Rectangle 3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xmlns="" id="{856A1868-C2A9-4173-9049-FC49BC189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" y="2447"/>
                  <a:ext cx="1906" cy="7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Energy Group</a:t>
                  </a:r>
                </a:p>
              </p:txBody>
            </p:sp>
          </p:grpSp>
          <p:sp>
            <p:nvSpPr>
              <p:cNvPr id="282" name="Line 37">
                <a:extLst>
                  <a:ext uri="{FF2B5EF4-FFF2-40B4-BE49-F238E27FC236}">
                    <a16:creationId xmlns:a16="http://schemas.microsoft.com/office/drawing/2014/main" xmlns="" id="{07D87663-97DD-4A18-9D86-D15C6E86B0F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03350" y="6092825"/>
                <a:ext cx="669607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38">
                <a:extLst>
                  <a:ext uri="{FF2B5EF4-FFF2-40B4-BE49-F238E27FC236}">
                    <a16:creationId xmlns:a16="http://schemas.microsoft.com/office/drawing/2014/main" xmlns="" id="{F87544D7-F670-4187-AFFF-E3F603D7253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6013" y="2133600"/>
                <a:ext cx="431800" cy="18002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39">
                <a:extLst>
                  <a:ext uri="{FF2B5EF4-FFF2-40B4-BE49-F238E27FC236}">
                    <a16:creationId xmlns:a16="http://schemas.microsoft.com/office/drawing/2014/main" xmlns="" id="{BAA39A51-41B0-49E6-85C8-5CE335C4533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114425" y="4581525"/>
                <a:ext cx="3024188" cy="28892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5" name="群組 284">
                <a:extLst>
                  <a:ext uri="{FF2B5EF4-FFF2-40B4-BE49-F238E27FC236}">
                    <a16:creationId xmlns:a16="http://schemas.microsoft.com/office/drawing/2014/main" xmlns="" id="{13DDCDEE-12CE-4D6F-A272-9E75E80B9464}"/>
                  </a:ext>
                </a:extLst>
              </p:cNvPr>
              <p:cNvGrpSpPr/>
              <p:nvPr/>
            </p:nvGrpSpPr>
            <p:grpSpPr>
              <a:xfrm>
                <a:off x="5142923" y="3983281"/>
                <a:ext cx="2558516" cy="2280272"/>
                <a:chOff x="5142923" y="3983281"/>
                <a:chExt cx="2558516" cy="2280272"/>
              </a:xfrm>
            </p:grpSpPr>
            <p:sp>
              <p:nvSpPr>
                <p:cNvPr id="286" name="Oval 2">
                  <a:extLst>
                    <a:ext uri="{FF2B5EF4-FFF2-40B4-BE49-F238E27FC236}">
                      <a16:creationId xmlns:a16="http://schemas.microsoft.com/office/drawing/2014/main" xmlns="" id="{C9F1AB7D-8336-4F53-BCD6-AD25E238C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06047" y="5633316"/>
                  <a:ext cx="2284413" cy="6302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51999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Oval 5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58954F98-8F7F-4750-8220-AD993D985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53016" y="3983281"/>
                  <a:ext cx="1943100" cy="1939925"/>
                </a:xfrm>
                <a:prstGeom prst="ellipse">
                  <a:avLst/>
                </a:prstGeom>
                <a:solidFill>
                  <a:srgbClr val="CE9D02"/>
                </a:soli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" name="Oval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AF77CBD6-3DC4-433C-8B2D-181F0102C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74329" y="3991978"/>
                  <a:ext cx="1895707" cy="18909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CFFC5">
                        <a:shade val="30000"/>
                        <a:satMod val="115000"/>
                      </a:srgbClr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CFFC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Oval 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xmlns="" id="{DF054933-479A-4CD7-9DD4-9E692D2F2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492413" y="4019378"/>
                  <a:ext cx="1800922" cy="176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E9D02">
                        <a:shade val="30000"/>
                        <a:satMod val="115000"/>
                      </a:srgbClr>
                    </a:gs>
                    <a:gs pos="86000">
                      <a:srgbClr val="FDD451">
                        <a:lumMod val="76000"/>
                        <a:alpha val="48000"/>
                      </a:srgbClr>
                    </a:gs>
                    <a:gs pos="100000">
                      <a:srgbClr val="CE9D0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Oval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00200A9F-9279-4C1A-951C-C724E48A4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21085118">
                  <a:off x="5577985" y="4067079"/>
                  <a:ext cx="1600580" cy="14331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DD451"/>
                    </a:gs>
                    <a:gs pos="50000">
                      <a:srgbClr val="FCFFC5">
                        <a:shade val="67500"/>
                        <a:satMod val="115000"/>
                      </a:srgbClr>
                    </a:gs>
                    <a:gs pos="100000">
                      <a:srgbClr val="FEFFE5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zh-TW" altLang="en-US" sz="1800">
                    <a:solidFill>
                      <a:srgbClr val="FEFFE5"/>
                    </a:solidFill>
                  </a:endParaRPr>
                </a:p>
              </p:txBody>
            </p:sp>
            <p:sp>
              <p:nvSpPr>
                <p:cNvPr id="291" name="Rectangle 9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A353DDD2-2897-4F75-ACD2-C5105FF87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85118">
                  <a:off x="5142923" y="4432364"/>
                  <a:ext cx="2558516" cy="10417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l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algn="l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700" b="1" i="1" dirty="0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Equipment Group</a:t>
                  </a:r>
                </a:p>
              </p:txBody>
            </p:sp>
          </p:grpSp>
        </p:grpSp>
        <p:pic>
          <p:nvPicPr>
            <p:cNvPr id="277" name="Picture 61" descr="圖片13">
              <a:hlinkClick r:id="" action="ppaction://noaction"/>
              <a:extLst>
                <a:ext uri="{FF2B5EF4-FFF2-40B4-BE49-F238E27FC236}">
                  <a16:creationId xmlns:a16="http://schemas.microsoft.com/office/drawing/2014/main" xmlns="" id="{6FCA7A92-D8D2-4E31-9BFD-C470401006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5766">
              <a:off x="899675" y="2015448"/>
              <a:ext cx="43180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32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29180</TotalTime>
  <Words>2463</Words>
  <Application>Microsoft Office PowerPoint</Application>
  <PresentationFormat>如螢幕大小 (4:3)</PresentationFormat>
  <Paragraphs>937</Paragraphs>
  <Slides>58</Slides>
  <Notes>1</Notes>
  <HiddenSlides>0</HiddenSlides>
  <MMClips>3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58</vt:i4>
      </vt:variant>
      <vt:variant>
        <vt:lpstr>自訂放映</vt:lpstr>
      </vt:variant>
      <vt:variant>
        <vt:i4>1</vt:i4>
      </vt:variant>
    </vt:vector>
  </HeadingPairs>
  <TitlesOfParts>
    <vt:vector size="71" baseType="lpstr">
      <vt:lpstr>Arial Unicode MS</vt:lpstr>
      <vt:lpstr>細明體</vt:lpstr>
      <vt:lpstr>新細明體</vt:lpstr>
      <vt:lpstr>標楷體</vt:lpstr>
      <vt:lpstr>Arial</vt:lpstr>
      <vt:lpstr>Tahoma</vt:lpstr>
      <vt:lpstr>Times New Roman</vt:lpstr>
      <vt:lpstr>3_預設簡報設計</vt:lpstr>
      <vt:lpstr>4_預設簡報設計</vt:lpstr>
      <vt:lpstr>5_預設簡報設計</vt:lpstr>
      <vt:lpstr>6_預設簡報設計</vt:lpstr>
      <vt:lpstr>8_預設簡報設計</vt:lpstr>
      <vt:lpstr>Gredmann Group</vt:lpstr>
      <vt:lpstr>Gredmann Group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ANdy_01</vt:lpstr>
    </vt:vector>
  </TitlesOfParts>
  <Company>Gredmann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Chuck Chang</dc:creator>
  <cp:lastModifiedBy>sindy.tsai</cp:lastModifiedBy>
  <cp:revision>856</cp:revision>
  <cp:lastPrinted>2019-03-19T02:58:10Z</cp:lastPrinted>
  <dcterms:created xsi:type="dcterms:W3CDTF">2001-06-20T08:20:28Z</dcterms:created>
  <dcterms:modified xsi:type="dcterms:W3CDTF">2025-09-05T02:59:03Z</dcterms:modified>
</cp:coreProperties>
</file>